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673" r:id="rId6"/>
  </p:sldMasterIdLst>
  <p:notesMasterIdLst>
    <p:notesMasterId r:id="rId110"/>
  </p:notesMasterIdLst>
  <p:handoutMasterIdLst>
    <p:handoutMasterId r:id="rId111"/>
  </p:handoutMasterIdLst>
  <p:sldIdLst>
    <p:sldId id="556" r:id="rId7"/>
    <p:sldId id="571" r:id="rId8"/>
    <p:sldId id="558" r:id="rId9"/>
    <p:sldId id="559" r:id="rId10"/>
    <p:sldId id="576" r:id="rId11"/>
    <p:sldId id="577" r:id="rId12"/>
    <p:sldId id="562" r:id="rId13"/>
    <p:sldId id="563" r:id="rId14"/>
    <p:sldId id="564" r:id="rId15"/>
    <p:sldId id="565" r:id="rId16"/>
    <p:sldId id="572" r:id="rId17"/>
    <p:sldId id="578" r:id="rId18"/>
    <p:sldId id="567" r:id="rId19"/>
    <p:sldId id="573" r:id="rId20"/>
    <p:sldId id="574" r:id="rId21"/>
    <p:sldId id="575" r:id="rId22"/>
    <p:sldId id="257" r:id="rId23"/>
    <p:sldId id="258" r:id="rId24"/>
    <p:sldId id="259" r:id="rId25"/>
    <p:sldId id="260" r:id="rId26"/>
    <p:sldId id="261" r:id="rId27"/>
    <p:sldId id="262" r:id="rId28"/>
    <p:sldId id="406" r:id="rId29"/>
    <p:sldId id="407" r:id="rId30"/>
    <p:sldId id="408" r:id="rId31"/>
    <p:sldId id="409" r:id="rId32"/>
    <p:sldId id="410" r:id="rId33"/>
    <p:sldId id="411" r:id="rId34"/>
    <p:sldId id="263" r:id="rId35"/>
    <p:sldId id="264" r:id="rId36"/>
    <p:sldId id="265" r:id="rId37"/>
    <p:sldId id="266" r:id="rId38"/>
    <p:sldId id="267" r:id="rId39"/>
    <p:sldId id="268" r:id="rId40"/>
    <p:sldId id="269" r:id="rId41"/>
    <p:sldId id="270" r:id="rId42"/>
    <p:sldId id="271" r:id="rId43"/>
    <p:sldId id="272" r:id="rId44"/>
    <p:sldId id="517" r:id="rId45"/>
    <p:sldId id="518" r:id="rId46"/>
    <p:sldId id="519" r:id="rId47"/>
    <p:sldId id="520" r:id="rId48"/>
    <p:sldId id="521" r:id="rId49"/>
    <p:sldId id="522" r:id="rId50"/>
    <p:sldId id="523" r:id="rId51"/>
    <p:sldId id="524" r:id="rId52"/>
    <p:sldId id="525" r:id="rId53"/>
    <p:sldId id="526" r:id="rId54"/>
    <p:sldId id="527" r:id="rId55"/>
    <p:sldId id="528" r:id="rId56"/>
    <p:sldId id="529" r:id="rId57"/>
    <p:sldId id="425" r:id="rId58"/>
    <p:sldId id="426" r:id="rId59"/>
    <p:sldId id="427" r:id="rId60"/>
    <p:sldId id="428" r:id="rId61"/>
    <p:sldId id="553" r:id="rId62"/>
    <p:sldId id="554" r:id="rId63"/>
    <p:sldId id="555" r:id="rId64"/>
    <p:sldId id="432" r:id="rId65"/>
    <p:sldId id="433" r:id="rId66"/>
    <p:sldId id="434" r:id="rId67"/>
    <p:sldId id="435" r:id="rId68"/>
    <p:sldId id="436" r:id="rId69"/>
    <p:sldId id="437" r:id="rId70"/>
    <p:sldId id="438" r:id="rId71"/>
    <p:sldId id="439" r:id="rId72"/>
    <p:sldId id="440" r:id="rId73"/>
    <p:sldId id="441" r:id="rId74"/>
    <p:sldId id="442" r:id="rId75"/>
    <p:sldId id="443" r:id="rId76"/>
    <p:sldId id="444" r:id="rId77"/>
    <p:sldId id="445" r:id="rId78"/>
    <p:sldId id="446" r:id="rId79"/>
    <p:sldId id="447" r:id="rId80"/>
    <p:sldId id="545" r:id="rId81"/>
    <p:sldId id="546" r:id="rId82"/>
    <p:sldId id="547" r:id="rId83"/>
    <p:sldId id="548" r:id="rId84"/>
    <p:sldId id="549" r:id="rId85"/>
    <p:sldId id="550" r:id="rId86"/>
    <p:sldId id="551" r:id="rId87"/>
    <p:sldId id="552" r:id="rId88"/>
    <p:sldId id="456" r:id="rId89"/>
    <p:sldId id="457" r:id="rId90"/>
    <p:sldId id="458" r:id="rId91"/>
    <p:sldId id="459" r:id="rId92"/>
    <p:sldId id="460" r:id="rId93"/>
    <p:sldId id="461" r:id="rId94"/>
    <p:sldId id="462" r:id="rId95"/>
    <p:sldId id="463" r:id="rId96"/>
    <p:sldId id="464" r:id="rId97"/>
    <p:sldId id="465" r:id="rId98"/>
    <p:sldId id="466" r:id="rId99"/>
    <p:sldId id="467" r:id="rId100"/>
    <p:sldId id="468" r:id="rId101"/>
    <p:sldId id="469" r:id="rId102"/>
    <p:sldId id="470" r:id="rId103"/>
    <p:sldId id="471" r:id="rId104"/>
    <p:sldId id="273" r:id="rId105"/>
    <p:sldId id="274" r:id="rId106"/>
    <p:sldId id="275" r:id="rId107"/>
    <p:sldId id="276" r:id="rId108"/>
    <p:sldId id="277"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4FE6FD-44E7-4A62-BFEE-EE2C2C2F787D}" v="12" dt="2023-12-04T10:55:50.189"/>
    <p1510:client id="{F27E9FF2-C03A-46C3-94A0-82D61997314F}" v="7" dt="2023-12-05T07:41:15.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2" d="100"/>
          <a:sy n="92" d="100"/>
        </p:scale>
        <p:origin x="411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presProps" Target="pres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1.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viewProps" Target="view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A6C6E2-FEE5-977F-44D8-4F8702546F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9DEF915-E17E-39CE-E97D-75CE9F5B81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844956-D9CE-4708-8049-906565D50006}" type="datetimeFigureOut">
              <a:rPr lang="en-GB" smtClean="0"/>
              <a:t>11/12/2023</a:t>
            </a:fld>
            <a:endParaRPr lang="en-GB"/>
          </a:p>
        </p:txBody>
      </p:sp>
      <p:sp>
        <p:nvSpPr>
          <p:cNvPr id="4" name="Footer Placeholder 3">
            <a:extLst>
              <a:ext uri="{FF2B5EF4-FFF2-40B4-BE49-F238E27FC236}">
                <a16:creationId xmlns:a16="http://schemas.microsoft.com/office/drawing/2014/main" id="{114F721C-12B7-C6F2-056D-2FBAE7C144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33A8E28-9B25-8B59-CD1A-D3E65CD66E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AC5B7E-BE40-4004-B3DC-E6273099E2AD}" type="slidenum">
              <a:rPr lang="en-GB" smtClean="0"/>
              <a:t>‹#›</a:t>
            </a:fld>
            <a:endParaRPr lang="en-GB"/>
          </a:p>
        </p:txBody>
      </p:sp>
    </p:spTree>
    <p:extLst>
      <p:ext uri="{BB962C8B-B14F-4D97-AF65-F5344CB8AC3E}">
        <p14:creationId xmlns:p14="http://schemas.microsoft.com/office/powerpoint/2010/main" val="2098686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0159F3-CCAE-4B3C-A9AE-4C5B73E09B32}" type="datetimeFigureOut">
              <a:rPr lang="en-GB" smtClean="0"/>
              <a:t>11/12/2023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DF3BE-CDEB-4CCC-B464-FCF721C1AB87}" type="slidenum">
              <a:rPr lang="en-GB" smtClean="0"/>
              <a:t>‹#›</a:t>
            </a:fld>
            <a:endParaRPr lang="en-GB"/>
          </a:p>
        </p:txBody>
      </p:sp>
    </p:spTree>
    <p:extLst>
      <p:ext uri="{BB962C8B-B14F-4D97-AF65-F5344CB8AC3E}">
        <p14:creationId xmlns:p14="http://schemas.microsoft.com/office/powerpoint/2010/main" val="2506510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Schools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 (Core Year Groups)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Schools</a:t>
            </a:r>
            <a:endParaRPr dirty="0"/>
          </a:p>
          <a:p>
            <a:r>
              <a:rPr b="0" dirty="0"/>
              <a:t>No alt text provided</a:t>
            </a:r>
            <a:endParaRPr dirty="0"/>
          </a:p>
          <a:p>
            <a:endParaRPr dirty="0"/>
          </a:p>
          <a:p>
            <a:r>
              <a:rPr b="1" dirty="0"/>
              <a:t>Responses from additional year groups</a:t>
            </a:r>
            <a:endParaRPr dirty="0"/>
          </a:p>
          <a:p>
            <a:r>
              <a:rPr b="0" dirty="0"/>
              <a:t>No alt text provided</a:t>
            </a:r>
            <a:endParaRPr dirty="0"/>
          </a:p>
          <a:p>
            <a:endParaRPr dirty="0"/>
          </a:p>
          <a:p>
            <a:r>
              <a:rPr b="1" dirty="0"/>
              <a:t>Total reponses to all surveys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B5DF3BE-CDEB-4CCC-B464-FCF721C1AB87}" type="slidenum">
              <a:rPr lang="en-GB" smtClean="0"/>
              <a:t>11</a:t>
            </a:fld>
            <a:endParaRPr lang="en-GB"/>
          </a:p>
        </p:txBody>
      </p:sp>
    </p:spTree>
    <p:extLst>
      <p:ext uri="{BB962C8B-B14F-4D97-AF65-F5344CB8AC3E}">
        <p14:creationId xmlns:p14="http://schemas.microsoft.com/office/powerpoint/2010/main" val="42760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a:p>
            <a:r>
              <a:rPr b="1"/>
              <a:t>textbox</a:t>
            </a:r>
            <a:endParaRPr/>
          </a:p>
          <a:p>
            <a:r>
              <a:rPr b="0"/>
              <a:t>No alt text provided</a:t>
            </a:r>
            <a:endParaRPr/>
          </a:p>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image</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image</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image</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textbox</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a:p>
            <a:r>
              <a:rPr b="1"/>
              <a:t>image</a:t>
            </a:r>
            <a:endParaRPr/>
          </a:p>
          <a:p>
            <a:r>
              <a:rPr b="0"/>
              <a:t>No alt text provided</a:t>
            </a:r>
            <a:endParaRPr/>
          </a:p>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Ethnicity</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Are You A Boy Or A Girl?</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Do You Live With Both Parents At Home?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Which Of The Following Best Describes Your Sexual Orientation?</a:t>
            </a:r>
            <a:endParaRPr dirty="0"/>
          </a:p>
          <a:p>
            <a:r>
              <a:rPr b="0" dirty="0"/>
              <a:t>No alt text provided</a:t>
            </a:r>
            <a:endParaRPr dirty="0"/>
          </a:p>
          <a:p>
            <a:endParaRPr dirty="0"/>
          </a:p>
          <a:p>
            <a:r>
              <a:rPr b="1" dirty="0"/>
              <a:t>What Is Your Faith/Beliefs? (KS1) Which Best Describes Your Faith/Beliefs? (Primary And Secondary)</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Only those who said yes: Which best describes your disability?</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World Health Organization Well-Being Index (WHO-5) </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Me and My Feelings Index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Year 6</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4</a:t>
            </a:r>
            <a:endParaRPr dirty="0"/>
          </a:p>
          <a:p>
            <a:r>
              <a:rPr b="0" dirty="0"/>
              <a:t>No alt text provided</a:t>
            </a:r>
            <a:endParaRPr dirty="0"/>
          </a:p>
          <a:p>
            <a:endParaRPr dirty="0"/>
          </a:p>
          <a:p>
            <a:r>
              <a:rPr b="1" dirty="0"/>
              <a:t>Year 2</a:t>
            </a:r>
            <a:endParaRPr dirty="0"/>
          </a:p>
          <a:p>
            <a:r>
              <a:rPr b="0" dirty="0"/>
              <a:t>No alt text provided</a:t>
            </a:r>
            <a:endParaRPr dirty="0"/>
          </a:p>
          <a:p>
            <a:endParaRPr dirty="0"/>
          </a:p>
          <a:p>
            <a:r>
              <a:rPr b="1" dirty="0"/>
              <a:t>Year 6</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KS1</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Secondary</a:t>
            </a:r>
            <a:endParaRPr dirty="0"/>
          </a:p>
          <a:p>
            <a:r>
              <a:rPr b="0" dirty="0"/>
              <a:t>No alt text provided</a:t>
            </a:r>
            <a:endParaRPr dirty="0"/>
          </a:p>
          <a:p>
            <a:endParaRPr dirty="0"/>
          </a:p>
          <a:p>
            <a:r>
              <a:rPr b="1" dirty="0"/>
              <a:t>Primary</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6</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 Feel Satisfied With My Body...</a:t>
            </a:r>
            <a:endParaRPr dirty="0"/>
          </a:p>
          <a:p>
            <a:r>
              <a:rPr b="0" dirty="0"/>
              <a:t>No alt text provided</a:t>
            </a:r>
            <a:endParaRPr dirty="0"/>
          </a:p>
          <a:p>
            <a:endParaRPr dirty="0"/>
          </a:p>
          <a:p>
            <a:r>
              <a:rPr b="1" dirty="0"/>
              <a:t>Which Of The Following Influence How You Feel About Your Body? (Select All That Apply)</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How Often Do You Feel Pressured By Someone To Do Something You Don't Want To Do In Your Neighbourhood?</a:t>
            </a:r>
            <a:endParaRPr dirty="0"/>
          </a:p>
          <a:p>
            <a:r>
              <a:rPr b="0" dirty="0"/>
              <a:t>No alt text provided</a:t>
            </a:r>
            <a:endParaRPr dirty="0"/>
          </a:p>
          <a:p>
            <a:endParaRPr dirty="0"/>
          </a:p>
          <a:p>
            <a:r>
              <a:rPr b="1" dirty="0"/>
              <a:t>Year 2</a:t>
            </a:r>
            <a:endParaRPr dirty="0"/>
          </a:p>
          <a:p>
            <a:r>
              <a:rPr b="0" dirty="0"/>
              <a:t>No alt text provided</a:t>
            </a:r>
            <a:endParaRPr dirty="0"/>
          </a:p>
          <a:p>
            <a:endParaRPr dirty="0"/>
          </a:p>
          <a:p>
            <a:r>
              <a:rPr b="1" dirty="0"/>
              <a:t>How Safe Do You Feel At Home?</a:t>
            </a:r>
            <a:endParaRPr dirty="0"/>
          </a:p>
          <a:p>
            <a:r>
              <a:rPr b="0" dirty="0"/>
              <a:t>No alt text provided</a:t>
            </a:r>
            <a:endParaRPr dirty="0"/>
          </a:p>
          <a:p>
            <a:endParaRPr dirty="0"/>
          </a:p>
          <a:p>
            <a:r>
              <a:rPr b="1" dirty="0"/>
              <a:t>How Safe Do You Feel In The Park?</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How Safe Do You Feel At School/College?</a:t>
            </a:r>
            <a:endParaRPr dirty="0"/>
          </a:p>
          <a:p>
            <a:r>
              <a:rPr b="0" dirty="0"/>
              <a:t>No alt text provided</a:t>
            </a:r>
            <a:endParaRPr dirty="0"/>
          </a:p>
          <a:p>
            <a:endParaRPr dirty="0"/>
          </a:p>
          <a:p>
            <a:r>
              <a:rPr b="1" dirty="0"/>
              <a:t>How Safe Do You Feel Whilst Travelling To/From School/College?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In My School, People With Different Backgrounds Are Valued</a:t>
            </a:r>
            <a:endParaRPr dirty="0"/>
          </a:p>
          <a:p>
            <a:r>
              <a:rPr b="0" dirty="0"/>
              <a:t>No alt text provided</a:t>
            </a:r>
            <a:endParaRPr dirty="0"/>
          </a:p>
          <a:p>
            <a:endParaRPr dirty="0"/>
          </a:p>
          <a:p>
            <a:r>
              <a:rPr b="1" dirty="0"/>
              <a:t>Has Anyone Ever Treated You Unfairly Because Of Who You Are? (Discriminated Against You)</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In My School, People With Different Backgrounds Are Valued</a:t>
            </a:r>
            <a:endParaRPr dirty="0"/>
          </a:p>
          <a:p>
            <a:r>
              <a:rPr b="0" dirty="0"/>
              <a:t>No alt text provided</a:t>
            </a:r>
            <a:endParaRPr dirty="0"/>
          </a:p>
          <a:p>
            <a:endParaRPr dirty="0"/>
          </a:p>
          <a:p>
            <a:r>
              <a:rPr b="1" dirty="0"/>
              <a:t>Has Anyone Ever Treated You Unfairly Because Of Who You Are? (Discriminated Against You)</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In My School, People With Different Backgrounds Are Valued</a:t>
            </a:r>
            <a:endParaRPr dirty="0"/>
          </a:p>
          <a:p>
            <a:r>
              <a:rPr b="0" dirty="0"/>
              <a:t>No alt text provided</a:t>
            </a:r>
            <a:endParaRPr dirty="0"/>
          </a:p>
          <a:p>
            <a:endParaRPr dirty="0"/>
          </a:p>
          <a:p>
            <a:r>
              <a:rPr b="1" dirty="0"/>
              <a:t>Has Anyone Ever Treated You Unfairly Because Of Who You Are? (Discriminated Against You)</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During This School Year, How Often Have You Been Bullied At School?</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How Well Do You Think That Your School Deals With Bullying?</a:t>
            </a:r>
            <a:endParaRPr dirty="0"/>
          </a:p>
          <a:p>
            <a:r>
              <a:rPr b="0" dirty="0"/>
              <a:t>No alt text provided</a:t>
            </a:r>
            <a:endParaRPr dirty="0"/>
          </a:p>
          <a:p>
            <a:endParaRPr dirty="0"/>
          </a:p>
          <a:p>
            <a:r>
              <a:rPr b="1" dirty="0"/>
              <a:t>How Often Do You Feel Pressured To Do Something You Don't Want To Do In School? </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4294967295"/>
          </p:nvPr>
        </p:nvSpPr>
        <p:spPr>
          <a:xfrm>
            <a:off x="685800" y="4400550"/>
            <a:ext cx="5486400" cy="3600450"/>
          </a:xfrm>
          <a:prstGeom prst="rect">
            <a:avLst/>
          </a:prstGeom>
        </p:spPr>
        <p:txBody>
          <a:bodyPr/>
          <a:lstStyle/>
          <a:p>
            <a:r>
              <a:rPr b="1" dirty="0"/>
              <a:t>How Often Have You Been Upset By Something You Have Seen Or Has Happened Online?</a:t>
            </a:r>
            <a:endParaRPr dirty="0"/>
          </a:p>
          <a:p>
            <a:r>
              <a:rPr b="0" dirty="0"/>
              <a:t>No alt text provided</a:t>
            </a:r>
            <a:endParaRPr dirty="0"/>
          </a:p>
          <a:p>
            <a:endParaRPr dirty="0"/>
          </a:p>
          <a:p>
            <a:r>
              <a:rPr b="1" dirty="0"/>
              <a:t>How Often Do You Feel Pressured By Someone To Do Something You Don't Want To Do Online?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Sexual Experience</a:t>
            </a:r>
            <a:endParaRPr dirty="0"/>
          </a:p>
          <a:p>
            <a:r>
              <a:rPr b="0" dirty="0"/>
              <a:t>No alt text provided</a:t>
            </a:r>
            <a:endParaRPr dirty="0"/>
          </a:p>
          <a:p>
            <a:endParaRPr dirty="0"/>
          </a:p>
          <a:p>
            <a:r>
              <a:rPr b="1" dirty="0"/>
              <a:t>In The Uk, What Age Do You Think The Majority Of Young People Have Sex For The First Time?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How Often Have You Experienced Sexual Harassment At School?</a:t>
            </a:r>
            <a:endParaRPr dirty="0"/>
          </a:p>
          <a:p>
            <a:r>
              <a:rPr b="0" dirty="0"/>
              <a:t>No alt text provided</a:t>
            </a:r>
            <a:endParaRPr dirty="0"/>
          </a:p>
          <a:p>
            <a:endParaRPr dirty="0"/>
          </a:p>
          <a:p>
            <a:r>
              <a:rPr b="1" dirty="0"/>
              <a:t>How Well Do You Feel Your School Deals With Sexual Harassment That Has Been Experienced At School/College?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How Often Have You Experienced Sexual Harassment At School?</a:t>
            </a:r>
            <a:endParaRPr dirty="0"/>
          </a:p>
          <a:p>
            <a:r>
              <a:rPr b="0" dirty="0"/>
              <a:t>No alt text provided</a:t>
            </a:r>
            <a:endParaRPr dirty="0"/>
          </a:p>
          <a:p>
            <a:endParaRPr dirty="0"/>
          </a:p>
          <a:p>
            <a:r>
              <a:rPr b="1" dirty="0"/>
              <a:t>How Well Do You Feel Your School Deals With Sexual Harassment That Has Been Experienced At School?</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Have You Ever Been In A Relationship Where...? (Years 8 and 10)</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Have You Ever Been In A Relationship Where...? (Years 8 and 10 and identify as having a disability)</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Do You Enjoy School?</a:t>
            </a:r>
            <a:endParaRPr dirty="0"/>
          </a:p>
          <a:p>
            <a:r>
              <a:rPr b="0" dirty="0"/>
              <a:t>No alt text provided</a:t>
            </a:r>
            <a:endParaRPr dirty="0"/>
          </a:p>
          <a:p>
            <a:endParaRPr dirty="0"/>
          </a:p>
          <a:p>
            <a:r>
              <a:rPr b="1" dirty="0"/>
              <a:t>I Feel Like Part Of My School</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Year 2</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Are You Allowed To Go To The Toilet In Lesson Time If You Need To?</a:t>
            </a:r>
            <a:endParaRPr dirty="0"/>
          </a:p>
          <a:p>
            <a:r>
              <a:rPr b="0" dirty="0"/>
              <a:t>No alt text provided</a:t>
            </a:r>
            <a:endParaRPr dirty="0"/>
          </a:p>
          <a:p>
            <a:endParaRPr dirty="0"/>
          </a:p>
          <a:p>
            <a:r>
              <a:rPr b="1" dirty="0"/>
              <a:t>How Clean Do You Think The Toilets At School Are?</a:t>
            </a:r>
            <a:endParaRPr dirty="0"/>
          </a:p>
          <a:p>
            <a:r>
              <a:rPr b="0" dirty="0"/>
              <a:t>No alt text provided</a:t>
            </a:r>
            <a:endParaRPr dirty="0"/>
          </a:p>
          <a:p>
            <a:endParaRPr dirty="0"/>
          </a:p>
          <a:p>
            <a:r>
              <a:rPr b="1" dirty="0"/>
              <a:t>Are You Able To Access And Drink Water During Lesson Time If You Need To?</a:t>
            </a:r>
            <a:endParaRPr dirty="0"/>
          </a:p>
          <a:p>
            <a:r>
              <a:rPr b="0" dirty="0"/>
              <a:t>No alt text provided</a:t>
            </a:r>
            <a:endParaRPr dirty="0"/>
          </a:p>
          <a:p>
            <a:endParaRPr dirty="0"/>
          </a:p>
          <a:p>
            <a:r>
              <a:rPr b="1" dirty="0"/>
              <a:t>At School, How Easy Or Difficult Is It For You To Get Products To Manage Your Period? (Females Only)</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6</a:t>
            </a:r>
            <a:endParaRPr dirty="0"/>
          </a:p>
          <a:p>
            <a:r>
              <a:rPr b="0" dirty="0"/>
              <a:t>No alt text provided</a:t>
            </a:r>
            <a:endParaRPr dirty="0"/>
          </a:p>
          <a:p>
            <a:endParaRPr dirty="0"/>
          </a:p>
          <a:p>
            <a:r>
              <a:rPr b="1" dirty="0"/>
              <a:t>Year 4</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Primary</a:t>
            </a:r>
            <a:endParaRPr dirty="0"/>
          </a:p>
          <a:p>
            <a:r>
              <a:rPr b="0" dirty="0"/>
              <a:t>No alt text provided</a:t>
            </a:r>
            <a:endParaRPr dirty="0"/>
          </a:p>
          <a:p>
            <a:endParaRPr dirty="0"/>
          </a:p>
          <a:p>
            <a:r>
              <a:rPr b="1" dirty="0"/>
              <a:t>Secondary</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4</a:t>
            </a:r>
            <a:endParaRPr dirty="0"/>
          </a:p>
          <a:p>
            <a:r>
              <a:rPr b="0" dirty="0"/>
              <a:t>No alt text provided</a:t>
            </a:r>
            <a:endParaRPr dirty="0"/>
          </a:p>
          <a:p>
            <a:endParaRPr dirty="0"/>
          </a:p>
          <a:p>
            <a:r>
              <a:rPr b="1" dirty="0"/>
              <a:t>Year 6</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Year 10</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In The Past Week, How Often Did You Eat Breakfast?</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How Many Days A Week Do You Usually Eat Fruit And Vegetables?</a:t>
            </a:r>
            <a:endParaRPr dirty="0"/>
          </a:p>
          <a:p>
            <a:r>
              <a:rPr b="0" dirty="0"/>
              <a:t>No alt text provided</a:t>
            </a:r>
            <a:endParaRPr dirty="0"/>
          </a:p>
          <a:p>
            <a:endParaRPr dirty="0"/>
          </a:p>
          <a:p>
            <a:r>
              <a:rPr b="1" dirty="0"/>
              <a:t>How Many Times A Week Do You Usually Eat Sweets, Chocolate, Crisps, Or Have Fizzy Drinks?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Is The Amount Of Sleep You Normally Get Enough For You To Feel Awake And Concentrate On Your Schoolwork?</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How Many Days In A Usual Week Are You Normally Active?</a:t>
            </a:r>
            <a:endParaRPr dirty="0"/>
          </a:p>
          <a:p>
            <a:r>
              <a:rPr b="0" dirty="0"/>
              <a:t>No alt text provided</a:t>
            </a:r>
            <a:endParaRPr dirty="0"/>
          </a:p>
          <a:p>
            <a:endParaRPr dirty="0"/>
          </a:p>
          <a:p>
            <a:r>
              <a:rPr b="1" dirty="0"/>
              <a:t>On The Days That You Were Physically Active, How Long Did You Spend Being Active?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Yesterday, how much time did you spend using screen devices outside of school (years 8 and 10) or college (ages 16-18)?</a:t>
            </a:r>
            <a:endParaRPr dirty="0"/>
          </a:p>
          <a:p>
            <a:r>
              <a:rPr b="0" dirty="0"/>
              <a:t>No alt text provided</a:t>
            </a:r>
            <a:endParaRPr dirty="0"/>
          </a:p>
          <a:p>
            <a:endParaRPr dirty="0"/>
          </a:p>
          <a:p>
            <a:r>
              <a:rPr b="1" dirty="0"/>
              <a:t>Yesterday, how much time did you spend using screen devices outside of school?</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Sometimes I Am Hungry But Didn't Eat Because I Don't Want To Use Up The Food</a:t>
            </a:r>
            <a:endParaRPr dirty="0"/>
          </a:p>
          <a:p>
            <a:r>
              <a:rPr b="0" dirty="0"/>
              <a:t>No alt text provided</a:t>
            </a:r>
            <a:endParaRPr dirty="0"/>
          </a:p>
          <a:p>
            <a:endParaRPr dirty="0"/>
          </a:p>
          <a:p>
            <a:r>
              <a:rPr b="1" dirty="0"/>
              <a:t>Sometimes We Had To Eat Less And Make Food Last Longer Because We Didn't Have The Money To Buy More</a:t>
            </a:r>
            <a:endParaRPr dirty="0"/>
          </a:p>
          <a:p>
            <a:r>
              <a:rPr b="0" dirty="0"/>
              <a:t>No alt text provided</a:t>
            </a:r>
            <a:endParaRPr dirty="0"/>
          </a:p>
          <a:p>
            <a:endParaRPr dirty="0"/>
          </a:p>
          <a:p>
            <a:r>
              <a:rPr b="1" dirty="0"/>
              <a:t>Sometimes We Don't Eat Proper Meals Because We Didn't Have Enough Money To Buy More Food</a:t>
            </a:r>
            <a:endParaRPr dirty="0"/>
          </a:p>
          <a:p>
            <a:r>
              <a:rPr b="0" dirty="0"/>
              <a:t>No alt text provided</a:t>
            </a:r>
            <a:endParaRPr dirty="0"/>
          </a:p>
          <a:p>
            <a:endParaRPr dirty="0"/>
          </a:p>
          <a:p>
            <a:r>
              <a:rPr b="1" dirty="0"/>
              <a:t>Sometimes I Am Hungry But Don't Eat Because We Don't Have Enough Food In The House</a:t>
            </a:r>
            <a:endParaRPr dirty="0"/>
          </a:p>
          <a:p>
            <a:r>
              <a:rPr b="0" dirty="0"/>
              <a:t>No alt text provided</a:t>
            </a:r>
            <a:endParaRPr dirty="0"/>
          </a:p>
          <a:p>
            <a:endParaRPr dirty="0"/>
          </a:p>
          <a:p>
            <a:r>
              <a:rPr b="1" dirty="0"/>
              <a:t>Sometimes I Eat Less So That My Parents/Carers, Brothers and Sisters Can Eat More</a:t>
            </a:r>
            <a:endParaRPr dirty="0"/>
          </a:p>
          <a:p>
            <a:r>
              <a:rPr b="0" dirty="0"/>
              <a:t>No alt text provided</a:t>
            </a:r>
            <a:endParaRPr dirty="0"/>
          </a:p>
          <a:p>
            <a:endParaRPr dirty="0"/>
          </a:p>
          <a:p>
            <a:r>
              <a:rPr b="1" dirty="0"/>
              <a:t>Sometimes I Eat At Family Or Friends Houses Because We Don't Have Enough Food In Our House</a:t>
            </a:r>
            <a:endParaRPr dirty="0"/>
          </a:p>
          <a:p>
            <a:r>
              <a:rPr b="0" dirty="0"/>
              <a:t>No alt text provided</a:t>
            </a:r>
            <a:endParaRPr dirty="0"/>
          </a:p>
          <a:p>
            <a:endParaRPr dirty="0"/>
          </a:p>
          <a:p>
            <a:r>
              <a:rPr b="1" dirty="0"/>
              <a:t>Sometimes I Don't Eat Meals Because I'm Not Hungry</a:t>
            </a:r>
            <a:endParaRPr dirty="0"/>
          </a:p>
          <a:p>
            <a:r>
              <a:rPr b="0" dirty="0"/>
              <a:t>No alt text provided</a:t>
            </a:r>
            <a:endParaRPr dirty="0"/>
          </a:p>
          <a:p>
            <a:endParaRPr dirty="0"/>
          </a:p>
          <a:p>
            <a:r>
              <a:rPr b="1" dirty="0"/>
              <a:t>Sometimes My Meal At School Is My Only Meal Of The Day</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Smoking Status (Secondary only)</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Vaping Status (Secondary only)</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Do Any Of These People That You Know Vape Or Use E-Cigarettes?</a:t>
            </a:r>
            <a:endParaRPr dirty="0"/>
          </a:p>
          <a:p>
            <a:r>
              <a:rPr b="0" dirty="0"/>
              <a:t>No alt text provided</a:t>
            </a:r>
            <a:endParaRPr dirty="0"/>
          </a:p>
          <a:p>
            <a:endParaRPr dirty="0"/>
          </a:p>
          <a:p>
            <a:r>
              <a:rPr b="1" dirty="0"/>
              <a:t>Do Any Of These People That You Know Smoke Cigarettes?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How Often Do You Usually Have An Alcoholic Drink?</a:t>
            </a:r>
            <a:endParaRPr dirty="0"/>
          </a:p>
          <a:p>
            <a:r>
              <a:rPr b="0" dirty="0"/>
              <a:t>No alt text provided</a:t>
            </a:r>
            <a:endParaRPr dirty="0"/>
          </a:p>
          <a:p>
            <a:endParaRPr dirty="0"/>
          </a:p>
          <a:p>
            <a:r>
              <a:rPr b="1" dirty="0"/>
              <a:t>Have you had a proper alcoholic drink (not just a sip) in the past week?</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Only Those Secondary Pupils Who Said They Drink</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All Secondary Pupils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card</a:t>
            </a:r>
            <a:endParaRPr dirty="0"/>
          </a:p>
          <a:p>
            <a:r>
              <a:rPr b="0" dirty="0"/>
              <a:t>No alt text provided</a:t>
            </a:r>
            <a:endParaRPr dirty="0"/>
          </a:p>
          <a:p>
            <a:endParaRPr dirty="0"/>
          </a:p>
          <a:p>
            <a:r>
              <a:rPr b="1" dirty="0"/>
              <a:t>Cannabis Use</a:t>
            </a:r>
            <a:endParaRPr dirty="0"/>
          </a:p>
          <a:p>
            <a:r>
              <a:rPr b="0" dirty="0"/>
              <a:t>No alt text provided</a:t>
            </a:r>
            <a:endParaRPr dirty="0"/>
          </a:p>
          <a:p>
            <a:endParaRPr dirty="0"/>
          </a:p>
          <a:p>
            <a:r>
              <a:rPr b="1" dirty="0"/>
              <a:t>Illegal Drug Use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Year 6 Only: How Much Do You Know About The Harms Of Illegal Drugs?</a:t>
            </a:r>
            <a:endParaRPr dirty="0"/>
          </a:p>
          <a:p>
            <a:r>
              <a:rPr b="0" dirty="0"/>
              <a:t>No alt text provided</a:t>
            </a:r>
            <a:endParaRPr dirty="0"/>
          </a:p>
          <a:p>
            <a:endParaRPr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slicer</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How Did You Get To School Today?</a:t>
            </a:r>
            <a:endParaRPr dirty="0"/>
          </a:p>
          <a:p>
            <a:r>
              <a:rPr b="0" dirty="0"/>
              <a:t>No alt text provided</a:t>
            </a:r>
            <a:endParaRPr dirty="0"/>
          </a:p>
          <a:p>
            <a:endParaRPr dirty="0"/>
          </a:p>
          <a:p>
            <a:r>
              <a:rPr b="1" dirty="0"/>
              <a:t>How Would You Like To Travel To And From School?</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image</a:t>
            </a:r>
            <a:endParaRPr dirty="0"/>
          </a:p>
          <a:p>
            <a:r>
              <a:rPr b="0" dirty="0"/>
              <a:t>No alt text provided</a:t>
            </a:r>
            <a:endParaRPr dirty="0"/>
          </a:p>
          <a:p>
            <a:endParaRPr dirty="0"/>
          </a:p>
          <a:p>
            <a:r>
              <a:rPr b="1" dirty="0"/>
              <a:t>ReportNameSHAPE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shape</a:t>
            </a:r>
            <a:endParaRPr dirty="0"/>
          </a:p>
          <a:p>
            <a:r>
              <a:rPr b="0" dirty="0"/>
              <a:t>No alt text provided</a:t>
            </a:r>
            <a:endParaRPr dirty="0"/>
          </a:p>
          <a:p>
            <a:endParaRPr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lang="en-GB" b="1" dirty="0"/>
              <a:t>Worries</a:t>
            </a:r>
            <a:endParaRPr lang="en-GB" dirty="0"/>
          </a:p>
          <a:p>
            <a:r>
              <a:rPr b="0" dirty="0"/>
              <a:t>No alt text provided</a:t>
            </a:r>
            <a:endParaRPr dirty="0"/>
          </a:p>
          <a:p>
            <a:endParaRPr dirty="0"/>
          </a:p>
          <a:p>
            <a:r>
              <a:rPr lang="en-GB" b="1" dirty="0"/>
              <a:t>Worries</a:t>
            </a:r>
            <a:endParaRPr lang="en-GB"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lang="en-GB" b="1" dirty="0"/>
              <a:t>Worries</a:t>
            </a:r>
            <a:endParaRPr lang="en-GB" dirty="0"/>
          </a:p>
          <a:p>
            <a:r>
              <a:rPr lang="en-GB" b="0" dirty="0"/>
              <a:t>No alt text provided</a:t>
            </a:r>
            <a:endParaRPr lang="en-GB" dirty="0"/>
          </a:p>
          <a:p>
            <a:endParaRPr lang="en-GB" dirty="0"/>
          </a:p>
          <a:p>
            <a:r>
              <a:rPr b="1" dirty="0"/>
              <a:t>image</a:t>
            </a:r>
            <a:endParaRPr lang="en-GB" dirty="0"/>
          </a:p>
          <a:p>
            <a:r>
              <a:rPr lang="en-GB" b="0" dirty="0"/>
              <a:t>No alt text provided</a:t>
            </a:r>
            <a:endParaRPr lang="en-GB" dirty="0"/>
          </a:p>
          <a:p>
            <a:endParaRPr lang="en-GB" dirty="0"/>
          </a:p>
          <a:p>
            <a:r>
              <a:rPr lang="en-GB" b="1" dirty="0"/>
              <a:t>pivotTable</a:t>
            </a:r>
            <a:endParaRPr lang="en-GB"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dirty="0"/>
          </a:p>
          <a:p>
            <a:r>
              <a:rPr b="0" dirty="0"/>
              <a:t>No alt text provided</a:t>
            </a:r>
            <a:endParaRPr dirty="0"/>
          </a:p>
          <a:p>
            <a:endParaRPr dirty="0"/>
          </a:p>
          <a:p>
            <a:r>
              <a:rPr b="1" dirty="0"/>
              <a:t>image</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lang="en-GB"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lang="en-GB" b="1" dirty="0"/>
              <a:t>Year 6</a:t>
            </a:r>
            <a:endParaRPr dirty="0"/>
          </a:p>
          <a:p>
            <a:r>
              <a:rPr b="0" dirty="0"/>
              <a:t>No alt text provided</a:t>
            </a:r>
            <a:endParaRPr dirty="0"/>
          </a:p>
          <a:p>
            <a:endParaRPr dirty="0"/>
          </a:p>
          <a:p>
            <a:r>
              <a:rPr lang="en-GB" b="1" dirty="0"/>
              <a:t>image</a:t>
            </a:r>
            <a:endParaRPr dirty="0"/>
          </a:p>
          <a:p>
            <a:r>
              <a:rPr b="0" dirty="0"/>
              <a:t>No alt text provided</a:t>
            </a:r>
            <a:endParaRPr dirty="0"/>
          </a:p>
          <a:p>
            <a:endParaRPr dirty="0"/>
          </a:p>
          <a:p>
            <a:r>
              <a:rPr lang="en-GB" b="1" dirty="0"/>
              <a:t>actionButton</a:t>
            </a:r>
            <a:endParaRPr dirty="0"/>
          </a:p>
          <a:p>
            <a:r>
              <a:rPr b="0" dirty="0"/>
              <a:t>No alt text provided</a:t>
            </a:r>
            <a:endParaRPr dirty="0"/>
          </a:p>
          <a:p>
            <a:endParaRPr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lang="en-GB" dirty="0"/>
          </a:p>
          <a:p>
            <a:r>
              <a:rPr lang="en-GB" b="0" dirty="0"/>
              <a:t>No alt text provided</a:t>
            </a:r>
            <a:endParaRPr lang="en-GB" dirty="0"/>
          </a:p>
          <a:p>
            <a:endParaRPr lang="en-GB" dirty="0"/>
          </a:p>
          <a:p>
            <a:r>
              <a:rPr b="1" dirty="0"/>
              <a:t>image</a:t>
            </a:r>
            <a:endParaRPr lang="en-GB" dirty="0"/>
          </a:p>
          <a:p>
            <a:r>
              <a:rPr b="0" dirty="0"/>
              <a:t>No alt text provided</a:t>
            </a:r>
            <a:endParaRPr lang="en-GB" dirty="0"/>
          </a:p>
          <a:p>
            <a:endParaRPr lang="en-GB" dirty="0"/>
          </a:p>
          <a:p>
            <a:r>
              <a:rPr lang="en-GB" b="1" dirty="0"/>
              <a:t>actionButton</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lang="en-GB"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lang="en-GB" b="1" dirty="0"/>
              <a:t>Year 8</a:t>
            </a:r>
            <a:endParaRPr dirty="0"/>
          </a:p>
          <a:p>
            <a:r>
              <a:rPr b="0" dirty="0"/>
              <a:t>No alt text provided</a:t>
            </a:r>
            <a:endParaRPr dirty="0"/>
          </a:p>
          <a:p>
            <a:endParaRPr dirty="0"/>
          </a:p>
          <a:p>
            <a:r>
              <a:rPr lang="en-GB" b="1" dirty="0"/>
              <a:t>image</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lang="en-GB" b="1" dirty="0"/>
              <a:t>Worries</a:t>
            </a:r>
            <a:endParaRPr dirty="0"/>
          </a:p>
          <a:p>
            <a:r>
              <a:rPr b="0" dirty="0"/>
              <a:t>No alt text provided</a:t>
            </a:r>
            <a:endParaRPr dirty="0"/>
          </a:p>
          <a:p>
            <a:endParaRPr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lang="en-GB" b="1" dirty="0"/>
              <a:t>Worries</a:t>
            </a:r>
            <a:endParaRPr lang="en-GB"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lang="en-GB" b="1" dirty="0"/>
              <a:t>Worries</a:t>
            </a:r>
            <a:endParaRPr dirty="0"/>
          </a:p>
          <a:p>
            <a:r>
              <a:rPr b="0" dirty="0"/>
              <a:t>No alt text provided</a:t>
            </a:r>
            <a:endParaRPr dirty="0"/>
          </a:p>
          <a:p>
            <a:endParaRPr dirty="0"/>
          </a:p>
          <a:p>
            <a:r>
              <a:rPr lang="en-GB"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actionButton</a:t>
            </a:r>
            <a:endParaRPr dirty="0"/>
          </a:p>
          <a:p>
            <a:r>
              <a:rPr b="0" dirty="0"/>
              <a:t>No alt text provided</a:t>
            </a:r>
            <a:endParaRPr dirty="0"/>
          </a:p>
          <a:p>
            <a:endParaRPr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image</a:t>
            </a:r>
            <a:endParaRPr lang="en-GB" dirty="0"/>
          </a:p>
          <a:p>
            <a:r>
              <a:rPr b="0" dirty="0"/>
              <a:t>No alt text provided</a:t>
            </a:r>
            <a:endParaRPr dirty="0"/>
          </a:p>
          <a:p>
            <a:endParaRPr dirty="0"/>
          </a:p>
          <a:p>
            <a:r>
              <a:rPr lang="en-GB" b="1" dirty="0"/>
              <a:t>actionButton</a:t>
            </a:r>
            <a:endParaRPr lang="en-GB" dirty="0"/>
          </a:p>
          <a:p>
            <a:r>
              <a:rPr b="0" dirty="0"/>
              <a:t>No alt text provided</a:t>
            </a:r>
            <a:endParaRPr dirty="0"/>
          </a:p>
          <a:p>
            <a:endParaRPr dirty="0"/>
          </a:p>
          <a:p>
            <a:r>
              <a:rPr lang="en-GB"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Worries</a:t>
            </a:r>
            <a:endParaRPr lang="en-GB" dirty="0"/>
          </a:p>
          <a:p>
            <a:r>
              <a:rPr lang="en-GB" b="0" dirty="0"/>
              <a:t>No alt text provided</a:t>
            </a:r>
            <a:endParaRPr lang="en-GB" dirty="0"/>
          </a:p>
          <a:p>
            <a:endParaRPr lang="en-GB" dirty="0"/>
          </a:p>
          <a:p>
            <a:r>
              <a:rPr lang="en-GB" b="1" dirty="0"/>
              <a:t>pivotTable</a:t>
            </a:r>
            <a:endParaRPr dirty="0"/>
          </a:p>
          <a:p>
            <a:r>
              <a:rPr b="0" dirty="0"/>
              <a:t>No alt text provided</a:t>
            </a:r>
            <a:endParaRPr dirty="0"/>
          </a:p>
          <a:p>
            <a:endParaRPr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lang="en-GB" b="1" dirty="0"/>
              <a:t>pivotTable</a:t>
            </a:r>
            <a:endParaRPr lang="en-GB" dirty="0"/>
          </a:p>
          <a:p>
            <a:r>
              <a:rPr lang="en-GB" b="0" dirty="0"/>
              <a:t>No alt text provided</a:t>
            </a:r>
            <a:endParaRPr lang="en-GB" dirty="0"/>
          </a:p>
          <a:p>
            <a:endParaRPr lang="en-GB" dirty="0"/>
          </a:p>
          <a:p>
            <a:r>
              <a:rPr b="1" dirty="0"/>
              <a:t>image</a:t>
            </a:r>
            <a:endParaRPr lang="en-GB" dirty="0"/>
          </a:p>
          <a:p>
            <a:r>
              <a:rPr lang="en-GB" b="0" dirty="0"/>
              <a:t>No alt text provided</a:t>
            </a:r>
            <a:endParaRPr lang="en-GB" dirty="0"/>
          </a:p>
          <a:p>
            <a:endParaRPr lang="en-GB" dirty="0"/>
          </a:p>
          <a:p>
            <a:r>
              <a:rPr lang="en-GB" b="1" dirty="0"/>
              <a:t>Worries</a:t>
            </a:r>
            <a:endParaRPr lang="en-GB"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actionButton</a:t>
            </a:r>
            <a:endParaRPr dirty="0"/>
          </a:p>
          <a:p>
            <a:r>
              <a:rPr b="0" dirty="0"/>
              <a:t>No alt text provided</a:t>
            </a:r>
            <a:endParaRPr dirty="0"/>
          </a:p>
          <a:p>
            <a:endParaRPr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lang="en-GB" b="1" dirty="0"/>
              <a:t>Year 8</a:t>
            </a:r>
            <a:endParaRPr dirty="0"/>
          </a:p>
          <a:p>
            <a:r>
              <a:rPr b="0" dirty="0"/>
              <a:t>No alt text provided</a:t>
            </a:r>
            <a:endParaRPr dirty="0"/>
          </a:p>
          <a:p>
            <a:endParaRPr dirty="0"/>
          </a:p>
          <a:p>
            <a:r>
              <a:rPr lang="en-GB" b="1" dirty="0"/>
              <a:t>image</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lang="en-GB" b="1" dirty="0"/>
              <a:t>Worries</a:t>
            </a:r>
            <a:endParaRPr dirty="0"/>
          </a:p>
          <a:p>
            <a:r>
              <a:rPr b="0" dirty="0"/>
              <a:t>No alt text provided</a:t>
            </a:r>
            <a:endParaRPr dirty="0"/>
          </a:p>
          <a:p>
            <a:endParaRPr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lang="en-GB" b="1" dirty="0"/>
              <a:t>Worries</a:t>
            </a:r>
            <a:endParaRPr lang="en-GB"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lang="en-GB" b="1" dirty="0"/>
              <a:t>Worries</a:t>
            </a:r>
            <a:endParaRPr dirty="0"/>
          </a:p>
          <a:p>
            <a:r>
              <a:rPr b="0" dirty="0"/>
              <a:t>No alt text provided</a:t>
            </a:r>
            <a:endParaRPr dirty="0"/>
          </a:p>
          <a:p>
            <a:endParaRPr dirty="0"/>
          </a:p>
          <a:p>
            <a:r>
              <a:rPr lang="en-GB"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actionButton</a:t>
            </a:r>
            <a:endParaRPr dirty="0"/>
          </a:p>
          <a:p>
            <a:r>
              <a:rPr b="0" dirty="0"/>
              <a:t>No alt text provided</a:t>
            </a:r>
            <a:endParaRPr dirty="0"/>
          </a:p>
          <a:p>
            <a:endParaRPr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image</a:t>
            </a:r>
            <a:endParaRPr lang="en-GB" dirty="0"/>
          </a:p>
          <a:p>
            <a:r>
              <a:rPr b="0" dirty="0"/>
              <a:t>No alt text provided</a:t>
            </a:r>
            <a:endParaRPr dirty="0"/>
          </a:p>
          <a:p>
            <a:endParaRPr dirty="0"/>
          </a:p>
          <a:p>
            <a:r>
              <a:rPr lang="en-GB" b="1" dirty="0"/>
              <a:t>actionButton</a:t>
            </a:r>
            <a:endParaRPr lang="en-GB" dirty="0"/>
          </a:p>
          <a:p>
            <a:r>
              <a:rPr b="0" dirty="0"/>
              <a:t>No alt text provided</a:t>
            </a:r>
            <a:endParaRPr dirty="0"/>
          </a:p>
          <a:p>
            <a:endParaRPr dirty="0"/>
          </a:p>
          <a:p>
            <a:r>
              <a:rPr lang="en-GB"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Worries</a:t>
            </a:r>
            <a:endParaRPr lang="en-GB" dirty="0"/>
          </a:p>
          <a:p>
            <a:r>
              <a:rPr lang="en-GB" b="0" dirty="0"/>
              <a:t>No alt text provided</a:t>
            </a:r>
            <a:endParaRPr lang="en-GB" dirty="0"/>
          </a:p>
          <a:p>
            <a:endParaRPr lang="en-GB" dirty="0"/>
          </a:p>
          <a:p>
            <a:r>
              <a:rPr lang="en-GB" b="1" dirty="0"/>
              <a:t>pivotTable</a:t>
            </a:r>
            <a:endParaRPr dirty="0"/>
          </a:p>
          <a:p>
            <a:r>
              <a:rPr b="0" dirty="0"/>
              <a:t>No alt text provided</a:t>
            </a:r>
            <a:endParaRPr dirty="0"/>
          </a:p>
          <a:p>
            <a:endParaRPr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lang="en-GB" b="1" dirty="0"/>
              <a:t>image</a:t>
            </a:r>
            <a:endParaRPr dirty="0"/>
          </a:p>
          <a:p>
            <a:r>
              <a:rPr b="0" dirty="0"/>
              <a:t>No alt text provided</a:t>
            </a:r>
            <a:endParaRPr dirty="0"/>
          </a:p>
          <a:p>
            <a:endParaRPr dirty="0"/>
          </a:p>
          <a:p>
            <a:r>
              <a:rPr lang="en-GB" b="1" dirty="0"/>
              <a:t>Worries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lang="en-GB" b="1" dirty="0"/>
              <a:t>textbox</a:t>
            </a:r>
            <a:endParaRPr lang="en-GB" dirty="0"/>
          </a:p>
          <a:p>
            <a:r>
              <a:rPr lang="en-GB" b="0" dirty="0"/>
              <a:t>No alt text provided</a:t>
            </a:r>
            <a:endParaRPr lang="en-GB" dirty="0"/>
          </a:p>
          <a:p>
            <a:endParaRPr lang="en-GB"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actionButton</a:t>
            </a:r>
            <a:endParaRPr lang="en-GB" dirty="0"/>
          </a:p>
          <a:p>
            <a:r>
              <a:rPr lang="en-GB" b="0" dirty="0"/>
              <a:t>No alt text provided</a:t>
            </a:r>
            <a:endParaRPr lang="en-GB" dirty="0"/>
          </a:p>
          <a:p>
            <a:endParaRPr lang="en-GB" dirty="0"/>
          </a:p>
          <a:p>
            <a:r>
              <a:rPr lang="en-GB" b="1" dirty="0"/>
              <a:t>actionButton</a:t>
            </a:r>
            <a:endParaRPr lang="en-GB" dirty="0"/>
          </a:p>
          <a:p>
            <a:r>
              <a:rPr lang="en-GB" b="0" dirty="0"/>
              <a:t>No alt text provided</a:t>
            </a:r>
            <a:endParaRPr lang="en-GB" dirty="0"/>
          </a:p>
          <a:p>
            <a:endParaRPr lang="en-GB" dirty="0"/>
          </a:p>
          <a:p>
            <a:r>
              <a:rPr b="1" dirty="0"/>
              <a:t>image</a:t>
            </a:r>
            <a:endParaRPr lang="en-GB"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Year 8</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Worries</a:t>
            </a:r>
            <a:endParaRPr lang="en-GB" dirty="0"/>
          </a:p>
          <a:p>
            <a:r>
              <a:rPr lang="en-GB" b="0" dirty="0"/>
              <a:t>No alt text provided</a:t>
            </a:r>
            <a:endParaRPr lang="en-GB" dirty="0"/>
          </a:p>
          <a:p>
            <a:endParaRPr lang="en-GB" dirty="0"/>
          </a:p>
          <a:p>
            <a:r>
              <a:rPr lang="en-GB" b="1" dirty="0"/>
              <a:t>Worries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actionButton</a:t>
            </a:r>
            <a:endParaRPr dirty="0"/>
          </a:p>
          <a:p>
            <a:r>
              <a:rPr b="0" dirty="0"/>
              <a:t>No alt text provided</a:t>
            </a:r>
            <a:endParaRPr dirty="0"/>
          </a:p>
          <a:p>
            <a:endParaRPr dirty="0"/>
          </a:p>
          <a:p>
            <a:r>
              <a:rPr lang="en-GB" b="1" dirty="0"/>
              <a:t>Year 6</a:t>
            </a:r>
            <a:endParaRPr dirty="0"/>
          </a:p>
          <a:p>
            <a:r>
              <a:rPr b="0" dirty="0"/>
              <a:t>No alt text provided</a:t>
            </a:r>
            <a:endParaRPr dirty="0"/>
          </a:p>
          <a:p>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lang="en-GB" b="1" dirty="0"/>
              <a:t>pivotTable</a:t>
            </a:r>
            <a:endParaRPr lang="en-GB"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lang="en-GB" b="1" dirty="0"/>
              <a:t>pivotTable</a:t>
            </a:r>
            <a:endParaRPr dirty="0"/>
          </a:p>
          <a:p>
            <a:r>
              <a:rPr b="0" dirty="0"/>
              <a:t>No alt text provided</a:t>
            </a:r>
            <a:endParaRPr dirty="0"/>
          </a:p>
          <a:p>
            <a:endParaRPr dirty="0"/>
          </a:p>
          <a:p>
            <a:r>
              <a:rPr lang="en-GB" b="1" dirty="0"/>
              <a:t>pivotTable</a:t>
            </a:r>
            <a:endParaRPr dirty="0"/>
          </a:p>
          <a:p>
            <a:r>
              <a:rPr b="0" dirty="0"/>
              <a:t>No alt text provided</a:t>
            </a:r>
            <a:endParaRPr dirty="0"/>
          </a:p>
          <a:p>
            <a:endParaRPr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lang="en-GB" b="1" dirty="0"/>
              <a:t>Worries</a:t>
            </a:r>
            <a:endParaRPr lang="en-GB" dirty="0"/>
          </a:p>
          <a:p>
            <a:r>
              <a:rPr lang="en-GB" b="0" dirty="0"/>
              <a:t>No alt text provided</a:t>
            </a:r>
            <a:endParaRPr lang="en-GB" dirty="0"/>
          </a:p>
          <a:p>
            <a:endParaRPr lang="en-GB" dirty="0"/>
          </a:p>
          <a:p>
            <a:r>
              <a:rPr lang="en-GB" b="1" dirty="0"/>
              <a:t>Worries</a:t>
            </a:r>
            <a:endParaRPr lang="en-GB" dirty="0"/>
          </a:p>
          <a:p>
            <a:r>
              <a:rPr lang="en-GB" b="0" dirty="0"/>
              <a:t>No alt text provided</a:t>
            </a:r>
            <a:endParaRPr lang="en-GB" dirty="0"/>
          </a:p>
          <a:p>
            <a:endParaRPr lang="en-GB" dirty="0"/>
          </a:p>
          <a:p>
            <a:r>
              <a:rPr lang="en-GB" b="1" dirty="0"/>
              <a:t>Worries</a:t>
            </a:r>
            <a:endParaRPr lang="en-GB" dirty="0"/>
          </a:p>
          <a:p>
            <a:r>
              <a:rPr lang="en-GB" b="0" dirty="0"/>
              <a:t>No alt text provided</a:t>
            </a:r>
            <a:endParaRPr lang="en-GB" dirty="0"/>
          </a:p>
          <a:p>
            <a:endParaRPr lang="en-GB" dirty="0"/>
          </a:p>
          <a:p>
            <a:r>
              <a:rPr lang="en-GB" b="1" dirty="0"/>
              <a:t>Worries</a:t>
            </a:r>
            <a:endParaRPr lang="en-GB" dirty="0"/>
          </a:p>
          <a:p>
            <a:r>
              <a:rPr lang="en-GB" b="0" dirty="0"/>
              <a:t>No alt text provided</a:t>
            </a:r>
            <a:endParaRPr lang="en-GB" dirty="0"/>
          </a:p>
          <a:p>
            <a:endParaRPr lang="en-GB"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Worries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99C49D-B30D-4ED2-BE11-816BEC96B9A3}" type="datetime1">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08683C-CD07-4DFC-852C-D1B19F8C66FC}" type="datetime1">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030501" y="6626269"/>
            <a:ext cx="361666" cy="231732"/>
          </a:xfrm>
          <a:prstGeom prst="rect">
            <a:avLst/>
          </a:prstGeom>
        </p:spPr>
        <p:txBody>
          <a:bodyPr/>
          <a:lstStyle/>
          <a:p>
            <a:endParaRPr lang="en-US" dirty="0"/>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DCD160-4EFD-43C4-A306-1FB4F085A2BE}" type="datetime1">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8B043C-8F3C-497F-9DAE-444C3ECED714}" type="datetime1">
              <a:rPr lang="en-US" smtClean="0"/>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908C92-D9B4-411B-A5DF-DB3E56D7FF5F}" type="datetime1">
              <a:rPr lang="en-US" smtClean="0"/>
              <a:t>12/11/2023</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660135-AFDA-4817-A9DC-BE1AE0EA2D96}" type="datetime1">
              <a:rPr lang="en-US" smtClean="0"/>
              <a:t>12/11/2023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1668833" y="6377010"/>
            <a:ext cx="361667" cy="365125"/>
          </a:xfrm>
        </p:spPr>
        <p:txBody>
          <a:bodyPr/>
          <a:lstStyle/>
          <a:p>
            <a:endParaRPr lang="en-US" dirty="0"/>
          </a:p>
        </p:txBody>
      </p:sp>
      <p:sp>
        <p:nvSpPr>
          <p:cNvPr id="4" name="Slide Number Placeholder 3"/>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68AFE-703F-39F5-4083-F7AB339BEEF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75EC7EE-8AB3-DEA9-FEE6-585C3E393B3E}"/>
              </a:ext>
            </a:extLst>
          </p:cNvPr>
          <p:cNvSpPr>
            <a:spLocks noGrp="1"/>
          </p:cNvSpPr>
          <p:nvPr>
            <p:ph type="dt" sz="half" idx="10"/>
          </p:nvPr>
        </p:nvSpPr>
        <p:spPr/>
        <p:txBody>
          <a:bodyPr/>
          <a:lstStyle/>
          <a:p>
            <a:fld id="{D3DD8D6C-D3E6-4A03-B93D-B32A5A5D4AB3}" type="datetime1">
              <a:rPr lang="en-US" smtClean="0"/>
              <a:t>12/11/2023</a:t>
            </a:fld>
            <a:endParaRPr lang="en-US"/>
          </a:p>
        </p:txBody>
      </p:sp>
      <p:sp>
        <p:nvSpPr>
          <p:cNvPr id="4" name="Footer Placeholder 3">
            <a:extLst>
              <a:ext uri="{FF2B5EF4-FFF2-40B4-BE49-F238E27FC236}">
                <a16:creationId xmlns:a16="http://schemas.microsoft.com/office/drawing/2014/main" id="{033A4561-5DF3-BCBC-0D74-37671B9D2D0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807F551-98A4-A563-C3B8-DC81F3D52991}"/>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727088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2FDD7F-3F71-44E0-90EC-63CA3A463B62}" type="datetime1">
              <a:rPr lang="en-US" smtClean="0"/>
              <a:t>12/11/2023</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A64B08-7EC6-431F-84F8-73A046459127}" type="datetime1">
              <a:rPr lang="en-US" smtClean="0"/>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2030501" y="6626269"/>
            <a:ext cx="361666" cy="231732"/>
          </a:xfrm>
          <a:prstGeom prst="rect">
            <a:avLst/>
          </a:prstGeom>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28643D-1ECE-41B5-9033-438B7753CF65}" type="datetime1">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A9B482C-7244-4C3D-A24C-DE43414E3CB5}" type="datetime1">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82640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F883-D24C-0B65-AF86-A6A073D75A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C481167-AA46-C8B2-783D-D44CE352E7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6CB0092-1D03-1279-5123-61FD7E2A1ADB}"/>
              </a:ext>
            </a:extLst>
          </p:cNvPr>
          <p:cNvSpPr>
            <a:spLocks noGrp="1"/>
          </p:cNvSpPr>
          <p:nvPr>
            <p:ph type="dt" sz="half" idx="10"/>
          </p:nvPr>
        </p:nvSpPr>
        <p:spPr/>
        <p:txBody>
          <a:bodyPr/>
          <a:lstStyle/>
          <a:p>
            <a:fld id="{AA3446A7-072D-4B6C-BCF0-598C2ABCDC26}" type="datetime1">
              <a:rPr lang="en-US" smtClean="0"/>
              <a:t>12/11/2023</a:t>
            </a:fld>
            <a:endParaRPr lang="en-GB"/>
          </a:p>
        </p:txBody>
      </p:sp>
      <p:sp>
        <p:nvSpPr>
          <p:cNvPr id="5" name="Footer Placeholder 4">
            <a:extLst>
              <a:ext uri="{FF2B5EF4-FFF2-40B4-BE49-F238E27FC236}">
                <a16:creationId xmlns:a16="http://schemas.microsoft.com/office/drawing/2014/main" id="{FAC83951-09DA-253D-E3B5-CC5AD58916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3AA118-04AF-C681-B04B-187DD694FBFB}"/>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2134199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8CFF-6C0E-5CFE-869E-C0D6DF9A2C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1AA6BA-DA1D-9B3B-F140-F7B5B177E7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01CB4D-48D3-1E75-61A8-E0526A9003EF}"/>
              </a:ext>
            </a:extLst>
          </p:cNvPr>
          <p:cNvSpPr>
            <a:spLocks noGrp="1"/>
          </p:cNvSpPr>
          <p:nvPr>
            <p:ph type="dt" sz="half" idx="10"/>
          </p:nvPr>
        </p:nvSpPr>
        <p:spPr/>
        <p:txBody>
          <a:bodyPr/>
          <a:lstStyle/>
          <a:p>
            <a:fld id="{97A987B7-C1D6-4866-8AE1-88415980DEBA}" type="datetime1">
              <a:rPr lang="en-US" smtClean="0"/>
              <a:t>12/11/2023</a:t>
            </a:fld>
            <a:endParaRPr lang="en-GB"/>
          </a:p>
        </p:txBody>
      </p:sp>
      <p:sp>
        <p:nvSpPr>
          <p:cNvPr id="5" name="Footer Placeholder 4">
            <a:extLst>
              <a:ext uri="{FF2B5EF4-FFF2-40B4-BE49-F238E27FC236}">
                <a16:creationId xmlns:a16="http://schemas.microsoft.com/office/drawing/2014/main" id="{ACE2DA12-7C9D-83D5-9D7C-E4CCDCDC92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000F2B-5263-3122-85D9-66DF778F8B80}"/>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770775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C1FF-3D44-3354-4CD1-075BBD350C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3FBA22-9B98-C2F0-74A7-29DCAE036A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4659C1-4CD7-CEC6-B743-60E0C4864828}"/>
              </a:ext>
            </a:extLst>
          </p:cNvPr>
          <p:cNvSpPr>
            <a:spLocks noGrp="1"/>
          </p:cNvSpPr>
          <p:nvPr>
            <p:ph type="dt" sz="half" idx="10"/>
          </p:nvPr>
        </p:nvSpPr>
        <p:spPr/>
        <p:txBody>
          <a:bodyPr/>
          <a:lstStyle/>
          <a:p>
            <a:fld id="{411C50FD-6758-40F4-92E6-2BEC1575F0E5}" type="datetime1">
              <a:rPr lang="en-US" smtClean="0"/>
              <a:t>12/11/2023</a:t>
            </a:fld>
            <a:endParaRPr lang="en-GB"/>
          </a:p>
        </p:txBody>
      </p:sp>
      <p:sp>
        <p:nvSpPr>
          <p:cNvPr id="5" name="Footer Placeholder 4">
            <a:extLst>
              <a:ext uri="{FF2B5EF4-FFF2-40B4-BE49-F238E27FC236}">
                <a16:creationId xmlns:a16="http://schemas.microsoft.com/office/drawing/2014/main" id="{4E8E6200-38E2-C7B1-F842-CB176B9E0A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6760D8-538E-0EE2-1451-67E4BC1F2FDC}"/>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4456930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4D98-DF38-BD7A-3568-30E3C04C6D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EF6B87-A47F-638B-D6AB-29B49A4711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07F9494-C898-D71D-40E3-C7AAC742EB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2E213E9-21EB-284E-731D-45FCFFC93DDE}"/>
              </a:ext>
            </a:extLst>
          </p:cNvPr>
          <p:cNvSpPr>
            <a:spLocks noGrp="1"/>
          </p:cNvSpPr>
          <p:nvPr>
            <p:ph type="dt" sz="half" idx="10"/>
          </p:nvPr>
        </p:nvSpPr>
        <p:spPr/>
        <p:txBody>
          <a:bodyPr/>
          <a:lstStyle/>
          <a:p>
            <a:fld id="{BEF9623C-6643-4999-B4F5-38D9E40C21A6}" type="datetime1">
              <a:rPr lang="en-US" smtClean="0"/>
              <a:t>12/11/2023</a:t>
            </a:fld>
            <a:endParaRPr lang="en-GB"/>
          </a:p>
        </p:txBody>
      </p:sp>
      <p:sp>
        <p:nvSpPr>
          <p:cNvPr id="6" name="Footer Placeholder 5">
            <a:extLst>
              <a:ext uri="{FF2B5EF4-FFF2-40B4-BE49-F238E27FC236}">
                <a16:creationId xmlns:a16="http://schemas.microsoft.com/office/drawing/2014/main" id="{8CE87B6F-24E6-EBB0-EF6F-FF585502BA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E097D-CB76-6412-1980-5618AD6E5FB4}"/>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1626413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64729-007A-C449-EE73-6DBDAD8384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7C20EB-2587-8B30-FB5D-09282E0B57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73FEC9-D0C6-FC55-E7ED-12D39C2E88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E94935-1CF7-70A9-2A86-BB34A79785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13EB8-760B-FD54-AEE7-C361ACC157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9CF6B8-9E5E-54E0-184F-3D26B3CED069}"/>
              </a:ext>
            </a:extLst>
          </p:cNvPr>
          <p:cNvSpPr>
            <a:spLocks noGrp="1"/>
          </p:cNvSpPr>
          <p:nvPr>
            <p:ph type="dt" sz="half" idx="10"/>
          </p:nvPr>
        </p:nvSpPr>
        <p:spPr/>
        <p:txBody>
          <a:bodyPr/>
          <a:lstStyle/>
          <a:p>
            <a:fld id="{B807EB60-ED4D-420C-9A75-C7FA4F841B3C}" type="datetime1">
              <a:rPr lang="en-US" smtClean="0"/>
              <a:t>12/11/2023</a:t>
            </a:fld>
            <a:endParaRPr lang="en-GB"/>
          </a:p>
        </p:txBody>
      </p:sp>
      <p:sp>
        <p:nvSpPr>
          <p:cNvPr id="8" name="Footer Placeholder 7">
            <a:extLst>
              <a:ext uri="{FF2B5EF4-FFF2-40B4-BE49-F238E27FC236}">
                <a16:creationId xmlns:a16="http://schemas.microsoft.com/office/drawing/2014/main" id="{C23094F5-F8D4-C0F2-A1A8-2380A173B4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E05B59-7AA9-5253-517E-AC4EFA73ABBD}"/>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38831166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2EB5-DCE3-9DEA-2BFF-F26585D79E1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609225-B451-CF4D-DA43-77F860FB931C}"/>
              </a:ext>
            </a:extLst>
          </p:cNvPr>
          <p:cNvSpPr>
            <a:spLocks noGrp="1"/>
          </p:cNvSpPr>
          <p:nvPr>
            <p:ph type="dt" sz="half" idx="10"/>
          </p:nvPr>
        </p:nvSpPr>
        <p:spPr/>
        <p:txBody>
          <a:bodyPr/>
          <a:lstStyle/>
          <a:p>
            <a:fld id="{D5B40995-6404-4A11-B88B-1AE5B00CA6FD}" type="datetime1">
              <a:rPr lang="en-US" smtClean="0"/>
              <a:t>12/11/2023</a:t>
            </a:fld>
            <a:endParaRPr lang="en-GB"/>
          </a:p>
        </p:txBody>
      </p:sp>
      <p:sp>
        <p:nvSpPr>
          <p:cNvPr id="4" name="Footer Placeholder 3">
            <a:extLst>
              <a:ext uri="{FF2B5EF4-FFF2-40B4-BE49-F238E27FC236}">
                <a16:creationId xmlns:a16="http://schemas.microsoft.com/office/drawing/2014/main" id="{F73201AE-8E17-674F-754E-C4455F1E0E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29DD3A-2D6B-C42A-06B4-FD0AB195365C}"/>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2021709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3B557-9A07-876A-5149-6598172A635F}"/>
              </a:ext>
            </a:extLst>
          </p:cNvPr>
          <p:cNvSpPr>
            <a:spLocks noGrp="1"/>
          </p:cNvSpPr>
          <p:nvPr>
            <p:ph type="dt" sz="half" idx="10"/>
          </p:nvPr>
        </p:nvSpPr>
        <p:spPr/>
        <p:txBody>
          <a:bodyPr/>
          <a:lstStyle/>
          <a:p>
            <a:fld id="{2ACCD6A5-88A0-4FDC-A8BF-5855F823B9CC}" type="datetime1">
              <a:rPr lang="en-US" smtClean="0"/>
              <a:t>12/11/2023</a:t>
            </a:fld>
            <a:endParaRPr lang="en-GB"/>
          </a:p>
        </p:txBody>
      </p:sp>
      <p:sp>
        <p:nvSpPr>
          <p:cNvPr id="3" name="Footer Placeholder 2">
            <a:extLst>
              <a:ext uri="{FF2B5EF4-FFF2-40B4-BE49-F238E27FC236}">
                <a16:creationId xmlns:a16="http://schemas.microsoft.com/office/drawing/2014/main" id="{5602D475-7158-8A80-95F4-53D989D017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3B97FE-D408-8679-A856-BE63A76D14BB}"/>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3712644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4927-D5C1-B17F-EC2E-A4CFB9A25B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E29771-33FD-2452-477B-A5AD8F6889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E908E7-C9CC-B485-7B97-FC1E5C4631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711338-F597-E568-322F-AF924F3CFB1D}"/>
              </a:ext>
            </a:extLst>
          </p:cNvPr>
          <p:cNvSpPr>
            <a:spLocks noGrp="1"/>
          </p:cNvSpPr>
          <p:nvPr>
            <p:ph type="dt" sz="half" idx="10"/>
          </p:nvPr>
        </p:nvSpPr>
        <p:spPr/>
        <p:txBody>
          <a:bodyPr/>
          <a:lstStyle/>
          <a:p>
            <a:fld id="{2B208B56-7284-4E4B-AF8D-174318C1C069}" type="datetime1">
              <a:rPr lang="en-US" smtClean="0"/>
              <a:t>12/11/2023</a:t>
            </a:fld>
            <a:endParaRPr lang="en-GB"/>
          </a:p>
        </p:txBody>
      </p:sp>
      <p:sp>
        <p:nvSpPr>
          <p:cNvPr id="6" name="Footer Placeholder 5">
            <a:extLst>
              <a:ext uri="{FF2B5EF4-FFF2-40B4-BE49-F238E27FC236}">
                <a16:creationId xmlns:a16="http://schemas.microsoft.com/office/drawing/2014/main" id="{AF1B8441-44A9-E5A1-72CA-CEDDD9137C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9CCBF5-F667-020C-3FC6-0B994627FED5}"/>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19806981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CBF3B-29EC-54BE-C829-23543E909B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B1185EF-A741-D69B-E544-23F009312A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2897CA-309A-9A55-7048-06BCC3B3D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95A51-B0C9-74D6-270C-30319ECD8E86}"/>
              </a:ext>
            </a:extLst>
          </p:cNvPr>
          <p:cNvSpPr>
            <a:spLocks noGrp="1"/>
          </p:cNvSpPr>
          <p:nvPr>
            <p:ph type="dt" sz="half" idx="10"/>
          </p:nvPr>
        </p:nvSpPr>
        <p:spPr/>
        <p:txBody>
          <a:bodyPr/>
          <a:lstStyle/>
          <a:p>
            <a:fld id="{CD4ED60D-EB78-4CDE-B60A-14E5E7F6FDB8}" type="datetime1">
              <a:rPr lang="en-US" smtClean="0"/>
              <a:t>12/11/2023</a:t>
            </a:fld>
            <a:endParaRPr lang="en-GB"/>
          </a:p>
        </p:txBody>
      </p:sp>
      <p:sp>
        <p:nvSpPr>
          <p:cNvPr id="6" name="Footer Placeholder 5">
            <a:extLst>
              <a:ext uri="{FF2B5EF4-FFF2-40B4-BE49-F238E27FC236}">
                <a16:creationId xmlns:a16="http://schemas.microsoft.com/office/drawing/2014/main" id="{554E9E07-3F3A-8C64-7509-F88CAC3EB7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297D4E-8998-53D6-5D67-215DF0207103}"/>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29468906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EE3CE-B223-2F4C-7670-984B0E74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46425E-327D-1EBF-8EA7-2C4919200D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9FB748-DF1F-4E39-5678-C1B3CF9A5CD8}"/>
              </a:ext>
            </a:extLst>
          </p:cNvPr>
          <p:cNvSpPr>
            <a:spLocks noGrp="1"/>
          </p:cNvSpPr>
          <p:nvPr>
            <p:ph type="dt" sz="half" idx="10"/>
          </p:nvPr>
        </p:nvSpPr>
        <p:spPr/>
        <p:txBody>
          <a:bodyPr/>
          <a:lstStyle/>
          <a:p>
            <a:fld id="{D7C5B860-362F-4009-AB24-B48090DDD423}" type="datetime1">
              <a:rPr lang="en-US" smtClean="0"/>
              <a:t>12/11/2023</a:t>
            </a:fld>
            <a:endParaRPr lang="en-GB"/>
          </a:p>
        </p:txBody>
      </p:sp>
      <p:sp>
        <p:nvSpPr>
          <p:cNvPr id="5" name="Footer Placeholder 4">
            <a:extLst>
              <a:ext uri="{FF2B5EF4-FFF2-40B4-BE49-F238E27FC236}">
                <a16:creationId xmlns:a16="http://schemas.microsoft.com/office/drawing/2014/main" id="{E9A36632-1C4F-6C06-E855-CC2E026669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CDB8CC-6EAA-F35B-C79F-BCD033ED8C21}"/>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17330415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947A7F-F084-E2F0-FC96-BED93C3853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696325-F3FC-3163-E64C-08447DC268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9BC4FC-CEA4-7D9D-7F26-86961B66D209}"/>
              </a:ext>
            </a:extLst>
          </p:cNvPr>
          <p:cNvSpPr>
            <a:spLocks noGrp="1"/>
          </p:cNvSpPr>
          <p:nvPr>
            <p:ph type="dt" sz="half" idx="10"/>
          </p:nvPr>
        </p:nvSpPr>
        <p:spPr/>
        <p:txBody>
          <a:bodyPr/>
          <a:lstStyle/>
          <a:p>
            <a:fld id="{87E8901C-BE5A-4C8A-9E5F-580AEC497BA0}" type="datetime1">
              <a:rPr lang="en-US" smtClean="0"/>
              <a:t>12/11/2023</a:t>
            </a:fld>
            <a:endParaRPr lang="en-GB"/>
          </a:p>
        </p:txBody>
      </p:sp>
      <p:sp>
        <p:nvSpPr>
          <p:cNvPr id="5" name="Footer Placeholder 4">
            <a:extLst>
              <a:ext uri="{FF2B5EF4-FFF2-40B4-BE49-F238E27FC236}">
                <a16:creationId xmlns:a16="http://schemas.microsoft.com/office/drawing/2014/main" id="{CE6F16E0-86E9-3F84-9FAF-825104608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2B683E-C32F-ECB7-C313-C747D9E15648}"/>
              </a:ext>
            </a:extLst>
          </p:cNvPr>
          <p:cNvSpPr>
            <a:spLocks noGrp="1"/>
          </p:cNvSpPr>
          <p:nvPr>
            <p:ph type="sldNum" sz="quarter" idx="12"/>
          </p:nvPr>
        </p:nvSpPr>
        <p:spPr/>
        <p:txBody>
          <a:bodyPr/>
          <a:lstStyle/>
          <a:p>
            <a:fld id="{2BAD671E-62E2-4495-98A8-C1D62FACAB94}" type="slidenum">
              <a:rPr lang="en-GB" smtClean="0"/>
              <a:t>‹#›</a:t>
            </a:fld>
            <a:endParaRPr lang="en-GB"/>
          </a:p>
        </p:txBody>
      </p:sp>
    </p:spTree>
    <p:extLst>
      <p:ext uri="{BB962C8B-B14F-4D97-AF65-F5344CB8AC3E}">
        <p14:creationId xmlns:p14="http://schemas.microsoft.com/office/powerpoint/2010/main" val="297166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67718-0CCD-43C0-A94F-C8FC3E78CDCF}" type="datetime1">
              <a:rPr lang="en-US" smtClean="0"/>
              <a:t>12/11/2023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8">
            <a:extLst>
              <a:ext uri="{FF2B5EF4-FFF2-40B4-BE49-F238E27FC236}">
                <a16:creationId xmlns:a16="http://schemas.microsoft.com/office/drawing/2014/main" id="{68AE70BF-1565-B301-566C-F7C12FA1F213}"/>
              </a:ext>
            </a:extLst>
          </p:cNvPr>
          <p:cNvSpPr>
            <a:spLocks noGrp="1"/>
          </p:cNvSpPr>
          <p:nvPr>
            <p:ph type="sldNum" sz="quarter" idx="4"/>
          </p:nvPr>
        </p:nvSpPr>
        <p:spPr>
          <a:xfrm>
            <a:off x="11894949" y="6617776"/>
            <a:ext cx="297051" cy="227524"/>
          </a:xfrm>
          <a:prstGeom prst="rect">
            <a:avLst/>
          </a:prstGeom>
          <a:solidFill>
            <a:schemeClr val="bg1">
              <a:lumMod val="95000"/>
            </a:schemeClr>
          </a:solidFill>
        </p:spPr>
        <p:txBody>
          <a:bodyPr/>
          <a:lstStyle>
            <a:lvl1pPr>
              <a:defRPr sz="800">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4A28B6-66CB-F8A4-FD99-66CD3C5DCD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76D05D-06FF-1E93-AB80-26E0C94C08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4370C2-F2D8-408D-6794-B5042B5094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F9BF52-E3EE-42CD-B407-67CF21E4643C}" type="datetime1">
              <a:rPr lang="en-US" smtClean="0"/>
              <a:t>12/11/2023</a:t>
            </a:fld>
            <a:endParaRPr lang="en-GB"/>
          </a:p>
        </p:txBody>
      </p:sp>
      <p:sp>
        <p:nvSpPr>
          <p:cNvPr id="5" name="Footer Placeholder 4">
            <a:extLst>
              <a:ext uri="{FF2B5EF4-FFF2-40B4-BE49-F238E27FC236}">
                <a16:creationId xmlns:a16="http://schemas.microsoft.com/office/drawing/2014/main" id="{06C0D901-0DC4-7B7E-70B3-F8E16EA4F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F9D315-49A4-676B-D59D-1961D5ADD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D671E-62E2-4495-98A8-C1D62FACAB94}" type="slidenum">
              <a:rPr lang="en-GB" smtClean="0"/>
              <a:t>‹#›</a:t>
            </a:fld>
            <a:endParaRPr lang="en-GB"/>
          </a:p>
        </p:txBody>
      </p:sp>
    </p:spTree>
    <p:extLst>
      <p:ext uri="{BB962C8B-B14F-4D97-AF65-F5344CB8AC3E}">
        <p14:creationId xmlns:p14="http://schemas.microsoft.com/office/powerpoint/2010/main" val="345854310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3.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4.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8.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9.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0.xml"/><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1.xml"/><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2.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3.xml"/><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4.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5.xml"/><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6.xml"/><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7.xml"/><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8.xml"/><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0.xml"/><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1.xml"/><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2.xml"/><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shap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Front Page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image ,textbox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Foreword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textbox ,image ,image ,textbox ,image ,image ,textbox ,textbox ,textbox ,image ,textbox ,textbox ,textbox ,textbox ,image ,image ,image ,textbox ,textbox ,image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Contents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shap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Introduction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Introduction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Method Overview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Method Questions and sources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textbox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Method Limitations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Schools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Acknowledgement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Core Year Groups) ,actionButton ,Schools ,Responses from additional year groups ,Total reponses to all surveys ,textbox ,textbox ,actionButton ,actionButton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Participation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9EC622-BEE0-BBA4-C527-C77C1C750320}"/>
              </a:ext>
            </a:extLst>
          </p:cNvPr>
          <p:cNvPicPr>
            <a:picLocks noChangeAspect="1"/>
          </p:cNvPicPr>
          <p:nvPr/>
        </p:nvPicPr>
        <p:blipFill>
          <a:blip r:embed="rId3"/>
          <a:stretch>
            <a:fillRect/>
          </a:stretch>
        </p:blipFill>
        <p:spPr>
          <a:xfrm>
            <a:off x="87207" y="0"/>
            <a:ext cx="12104793" cy="6858000"/>
          </a:xfrm>
          <a:prstGeom prst="rect">
            <a:avLst/>
          </a:prstGeom>
        </p:spPr>
      </p:pic>
    </p:spTree>
    <p:extLst>
      <p:ext uri="{BB962C8B-B14F-4D97-AF65-F5344CB8AC3E}">
        <p14:creationId xmlns:p14="http://schemas.microsoft.com/office/powerpoint/2010/main" val="3532406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Further Education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shape ,image ,ReportName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Key Themes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image ,textbox ,image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Mental 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image ,textbox ,image ,textbox ,image ,image. Please refer to the notes on this slide for details"/>
          <p:cNvPicPr>
            <a:picLocks noChangeAspect="1"/>
          </p:cNvPicPr>
          <p:nvPr/>
        </p:nvPicPr>
        <p:blipFill>
          <a:blip r:embed="rId3"/>
          <a:stretch>
            <a:fillRect/>
          </a:stretch>
        </p:blipFill>
        <p:spPr>
          <a:xfrm>
            <a:off x="85725" y="0"/>
            <a:ext cx="12020550" cy="6858000"/>
          </a:xfrm>
          <a:prstGeom prst="rect">
            <a:avLst/>
          </a:prstGeom>
          <a:noFill/>
        </p:spPr>
      </p:pic>
      <p:sp>
        <p:nvSpPr>
          <p:cNvPr id="4" name="Title" hidden="1"/>
          <p:cNvSpPr>
            <a:spLocks noGrp="1"/>
          </p:cNvSpPr>
          <p:nvPr>
            <p:ph type="title"/>
          </p:nvPr>
        </p:nvSpPr>
        <p:spPr/>
        <p:txBody>
          <a:bodyPr/>
          <a:lstStyle/>
          <a:p>
            <a:r>
              <a:t>Trauma Informed Practice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image ,textbox ,image ,imag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School Exp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shape ,ReportNameSHAP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Demographics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Ethnicity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 Ethnicity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Are You A Boy Or A Girl? ,image ,textbox ,actionButton ,card ,card.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 Identity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actionButton ,actionButton ,actionButton ,actionButton ,card ,card ,card ,card ,card ,card ,card ,card ,card ,card ,Do You Live With Both Parents At Home? ,actionButton ,actionButton ,actionButton ,actionButton ,actionButton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 Characteristics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Which Of The Following Best Describes Your Sexual Orientation? ,What Is Your Faith/Beliefs? (KS1) Which Best Describes Your Faith/Beliefs? (Primary And Secondary)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 Faith and Sexual Orientation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actionButton ,card ,card ,Only those who said yes: Which best describes your disability?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 Disability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EHWB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card ,image ,image ,card ,card ,card ,card ,card ,card ,card ,card ,card ,card ,card ,card ,card ,card ,actionButton ,actionButton ,actionButton ,actionButton ,actionButton ,actionButton ,actionButton ,actionButton ,actionButton ,actionButton ,card ,card ,card ,card ,card ,card ,card ,card ,card ,card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Friends and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card ,card ,card ,textbox ,card ,card ,card ,card ,shape ,actionButton ,actionButton ,actionButton ,actionButton ,actionButton ,card ,card ,card ,card ,card ,image ,actionButton ,actionButton ,actionButton ,card ,card ,card ,card ,card ,card ,card ,card ,image ,card ,card ,card ,card ,card ,card ,card ,card ,card ,card ,card ,card ,actionButton ,actionButton ,card ,card ,card ,card ,card ,card ,card ,card ,actionButton ,actionButton ,actionButton ,shape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Feelings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shape ,textbox ,actionButton ,World Health Organization Well-Being Index (WHO-5)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WHO5 Wellbeing Index Overall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image ,image ,image ,image ,image ,textbox ,textbox ,textbox ,textbox ,textbox ,shape ,card ,card ,card ,card ,card ,actionButton ,card ,card ,card ,card ,card ,actionButton ,actionButton ,actionButton ,card ,card ,card ,card ,card ,card ,card ,card ,card ,card ,textbox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WHO5 Wellbeing Index</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shape ,textbox ,Me and My Feelings Index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Me and My Feelings Overall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Year 6 ,Year 8 ,Year 10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Me and My Feelings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4 ,Year 2 ,Year 6 ,actionButton ,image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Worries Part 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10 ,Year 8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Worries Part 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image ,card ,image ,image ,actionButton ,actionButton ,actionButton ,actionButton ,actionButton ,actionButton ,actionButton ,actionButton ,actionButton ,actionButton ,actionButton ,actionButton ,actionButton ,card ,card ,card ,card ,card ,card ,card ,card ,card ,card ,card ,card ,card ,card ,card ,card ,card ,card ,card ,card ,card ,card ,card ,card ,card ,card ,card ,card ,card ,image ,image ,actionButton ,actionButton ,actionButton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Coping Strategies Part 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image ,image ,image ,card ,image ,image ,actionButton ,actionButton ,actionButton ,actionButton ,actionButton ,actionButton ,actionButton ,actionButton ,actionButton ,actionButton ,card ,card ,card ,card ,card ,card ,card ,card ,card ,image ,card ,card ,card ,card ,card ,card ,card ,card ,card ,card ,actionButton ,card ,card ,card ,card ,card ,card ,card ,card ,actionButton ,actionButton ,actionButton ,actionButton ,actionButton ,actionButton ,actionButton ,actionButton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Coping Strategies Part B</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image ,image ,image ,card ,image ,image ,actionButton ,actionButton ,actionButton ,actionButton ,actionButton ,image ,card ,card ,card ,card ,card ,card ,card ,card ,card ,actionButton ,actionButton ,actionButton ,actionButton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Coping Strategies Part C</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card ,image ,KS1 ,card ,card ,actionButton ,actionButton ,Secondary ,Primary ,actionButton ,actionButton ,actionButton ,card ,card ,actionButton ,actionButton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Getting Help Part 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Year 8 ,Year 10 ,actionButton ,textbox ,actionButton ,Year 8 ,Year 10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Getting Help Part 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Year 6 ,Year 8 ,Year 10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Self Efficacy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I Feel Satisfied With My Body... ,Which Of The Following Influence How You Feel About Your Body? (Select All That Apply)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 Body Image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Safety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mage ,image ,image ,How Often Do You Feel Pressured By Someone To Do Something You Don't Want To Do In Your Neighbourhood? ,Year 2 ,How Safe Do You Feel At Home? ,How Safe Do You Feel In The Park?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Overview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How Safe Do You Feel At School/College? ,How Safe Do You Feel Whilst Travelling To/From School/College? ,image ,textbox ,image ,image ,image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Community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mage ,In My School, People With Different Backgrounds Are Valued ,Has Anyone Ever Treated You Unfairly Because Of Who You Are? (Discriminated Against You) ,card ,actionButton ,actionButton ,actionButton ,actionButton ,actionButton ,actionButton ,card ,actionButton ,image ,textbox ,card ,card ,card ,card ,card ,card.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Discrimination &amp; Abuse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mage ,In My School, People With Different Backgrounds Are Valued ,Has Anyone Ever Treated You Unfairly Because Of Who You Are? (Discriminated Against You) ,card ,actionButton ,actionButton ,actionButton ,actionButton ,actionButton ,actionButton ,card ,actionButton ,image ,textbox ,card ,card ,card ,card ,card ,card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Discrimination &amp; Abuse -B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mage ,In My School, People With Different Backgrounds Are Valued ,Has Anyone Ever Treated You Unfairly Because Of Who You Are? (Discriminated Against You) ,card ,actionButton ,actionButton ,actionButton ,actionButton ,actionButton ,actionButton ,card ,actionButton ,image ,textbox ,card ,card ,card ,card ,card ,card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Discrimination &amp; Abuse - 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mage ,card ,actionButton ,During This School Year, How Often Have You Been Bullied At School? ,card ,card ,actionButton ,How Well Do You Think That Your School Deals With Bullying? ,How Often Do You Feel Pressured To Do Something You Don't Want To Do In School?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Prevalence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image ,card ,card ,actionButton ,actionButton ,actionButton ,actionButton ,actionButton ,actionButton ,actionButton ,actionButton ,actionButton ,actionButton ,actionButton ,actionButton ,card ,card ,card ,card ,card ,card ,card ,card ,card ,card ,card ,card ,card ,card ,card ,card ,card ,card ,card ,card ,card ,card ,card ,card ,card ,card ,card ,card ,card ,card ,actionButton ,actionButton ,actionButton ,actionButton ,textbox ,textbox ,textbox ,textbox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Experienced Part 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card ,card ,actionButton ,actionButton ,actionButton ,actionButton ,actionButton ,actionButton ,actionButton ,actionButton ,actionButton ,actionButton ,actionButton ,card ,card ,card ,card ,card ,card ,card ,card ,card ,card ,card ,card ,card ,card ,card ,card ,card ,card ,card ,card ,card ,card ,card ,card ,image ,actionButton ,actionButton ,actionButton ,actionButton ,textbox ,textbox ,textbox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Experienced Part 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image ,image ,actionButton ,actionButton ,actionButton ,actionButton ,card ,actionButton ,actionButton ,actionButton ,actionButton ,actionButton ,actionButton ,card ,card ,card ,card ,card ,card ,card ,card ,card ,card ,card ,card ,card ,card ,card ,card ,card ,card ,card ,card ,card ,card ,card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Reasons - 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ctionButton ,actionButton ,actionButton ,actionButton ,card ,actionButton ,actionButton ,actionButton ,actionButton ,actionButton ,actionButton ,card ,card ,card ,card ,card ,card ,card ,card ,card ,card ,card ,card ,card ,card ,card ,card ,card ,card ,card ,card ,card ,card ,card ,image ,image ,textbox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Reasons - B</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Worries ,Worries ,Worries ,Worries ,actionButton ,actionButton ,actionButton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Bullying Effects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How Often Have You Been Upset By Something You Have Seen Or Has Happened Online? ,How Often Do You Feel Pressured By Someone To Do Something You Don't Want To Do Online? ,image ,textbox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 Online Safety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Sexual Health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Sexual Experience ,In The Uk, What Age Do You Think The Majority Of Young People Have Sex For The First Time?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 Overview</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How Often Have You Experienced Sexual Harassment At School? ,How Well Do You Feel Your School Deals With Sexual Harassment That Has Been Experienced At School/College? ,image ,textbox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 Sexual Harassment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How Often Have You Experienced Sexual Harassment At School? ,How Well Do You Feel Your School Deals With Sexual Harassment That Has Been Experienced At School? ,image ,textbox ,actionButton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 Sexual Harassment - B</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RHSE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Have You Ever Been In A Relationship Where...? (Years 8 and 10)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RHSE - Relationships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textbox ,Have You Ever Been In A Relationship Where...? (Years 8 and 10 and identify as having a disability)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RHSE - Relationships - B</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MPC</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image ,textbox ,Do You Enjoy School? ,I Feel Like Part Of My School ,actionButton ,Year 2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Belonging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re You Allowed To Go To The Toilet In Lesson Time If You Need To? ,How Clean Do You Think The Toilets At School Are? ,Are You Able To Access And Drink Water During Lesson Time If You Need To? ,At School, How Easy Or Difficult Is It For You To Get Products To Manage Your Period? (Females Only)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Access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6 ,Year 4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Encouragement - Primary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8 ,Year 10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Encouragement - Secondary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Primary ,Secondary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Behaviour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4 ,Year 6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School Experience - Primary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ar 10 ,Year 8 ,imag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 School Experience - Secondary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Lifestyle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n The Past Week, How Often Did You Eat Breakfast? ,image ,textbox ,textbox ,image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Breakfast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How Many Days A Week Do You Usually Eat Fruit And Vegetables? ,How Many Times A Week Do You Usually Eat Sweets, Chocolate, Crisps, Or Have Fizzy Drinks? ,image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Diet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Is The Amount Of Sleep You Normally Get Enough For You To Feel Awake And Concentrate On Your Schoolwork?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Sleep</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How Many Days In A Usual Week Are You Normally Active? ,On The Days That You Were Physically Active, How Long Did You Spend Being Active?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Physical Activity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Worries ,Worries ,Worries ,Worries ,actionButton ,actionButton ,actionButton ,actionButton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Barriers to Physical Activity</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Yesterday, how much time did you spend using screen devices outside of school (years 8 and 10) or college (ages 16-18)? ,Yesterday, how much time did you spend using screen devices outside of school? ,actionButton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Technology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ometimes I Am Hungry But Didn't Eat Because I Don't Want To Use Up The Food ,Sometimes We Had To Eat Less And Make Food Last Longer Because We Didn't Have The Money To Buy More ,Sometimes We Don't Eat Proper Meals Because We Didn't Have Enough Money To Buy More Food ,Sometimes I Am Hungry But Don't Eat Because We Don't Have Enough Food In The House ,Sometimes I Eat Less So That My Parents/Carers, Brothers and Sisters Can Eat More ,Sometimes I Eat At Family Or Friends Houses Because We Don't Have Enough Food In Our House ,Sometimes I Don't Eat Meals Because I'm Not Hungry ,Sometimes My Meal At School Is My Only Meal Of The Day ,image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 Food Poverty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Substance Use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moking Status (Secondary only) ,textbox ,image ,textbox ,Vaping Status (Secondary only) ,actionButton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 Smoking and Vaping Status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licer ,slicer ,slicer ,slicer ,slicer ,slicer ,slicer ,slicer ,slicer ,slicer ,slicer ,slicer ,slicer ,slicer ,image ,textbox ,Do Any Of These People That You Know Vape Or Use E-Cigarettes? ,Do Any Of These People That You Know Smoke Cigarettes?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 Smoking and Vaping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slicer ,slicer ,slicer ,slicer ,slicer ,slicer ,slicer ,slicer ,How Often Do You Usually Have An Alcoholic Drink? ,Have you had a proper alcoholic drink (not just a sip) in the past week? ,card ,card ,Only Those Secondary Pupils Who Said They Drink ,textbox ,image ,All Secondary Pupils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 Alcohol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actionButton ,actionButton ,actionButton ,pivotTable ,pivotTable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 Alcohol Abuse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textbox ,card ,card ,actionButton ,actionButton ,card ,card ,Cannabis Use ,Illegal Drug Use ,textbox ,image ,Year 6 Only: How Much Do You Know About The Harms Of Illegal Drug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 Illegal Drugs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Transport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licer ,slicer ,slicer ,slicer ,slicer ,slicer ,slicer ,slicer ,slicer ,slicer ,slicer ,slicer ,slicer ,slicer ,textbox ,How Did You Get To School Today? ,How Would You Like To Travel To And From School? ,actionButton ,image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 Travel to School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image ,ReportNameSHAPE ,image ,sha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Title - Option Sets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actionButton ,image ,Worries ,pivotTable ,pivotTable ,pivotTable ,image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Worries ,image ,Worries ,Worries ,Worries ,image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Worries ,image ,pivotTable ,pivotTable ,pivotTable ,image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4 - B</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Year 6 ,image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actionButton ,Worries ,Worries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6 - B</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pivotTable ,image ,actionButton ,actionButton ,actionButton ,pivotTable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6 - C</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Year 8 ,image ,actionButton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Worries ,Worries ,Worries ,Worries ,image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8 - B</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pivotTable ,image ,actionButton ,actionButton ,actionButton ,Worries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8 - C</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pivotTable ,pivotTable ,image ,Worries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8 - D</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Year 8 ,image ,actionButton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Worries ,Worries ,Worries ,Worries ,image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10 - B</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pivotTable ,image ,actionButton ,actionButton ,actionButton ,Worries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10 - C</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pivotTable ,pivotTable ,pivotTable ,image ,Worries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Year 10 - D</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Year 8 ,pivotTable ,Year 8 ,pivotTable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Secondary Worries and Coping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actionButton ,actionButton ,image ,image ,Year 8 ,Year 8 ,actionButton ,Worries ,Worries ,actionButton ,actionButton ,Year 6.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Worries by Year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pivotTable ,actionButton ,actionButton ,actionButton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Coping by Year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actionButton ,actionButton ,actionButton ,actionButton ,Worries ,Worries ,Worries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Bullying by Year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actionButton ,actionButton ,actionButton ,actionButton ,Worries ,Worries ,Worries ,Worries ,Worries ,Worries ,Worries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Bullying Reasons and Effects by Year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box ,image ,image ,actionButton ,actionButton ,actionButton ,actionButton ,Worries ,Worries ,Worries ,Worries.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Physical Activity Barriers by Year</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b6b569b-509a-467d-b105-d97728d3fc11" ContentTypeId="0x0101" PreviousValue="false" LastSyncTimeStamp="2018-02-02T11:34:11.213Z"/>
</file>

<file path=customXml/item2.xml><?xml version="1.0" encoding="utf-8"?>
<p:properties xmlns:p="http://schemas.microsoft.com/office/2006/metadata/properties" xmlns:xsi="http://www.w3.org/2001/XMLSchema-instance" xmlns:pc="http://schemas.microsoft.com/office/infopath/2007/PartnerControls">
  <documentManagement>
    <SharedWithUsers xmlns="a02b8d31-97cf-4c33-950f-17799f2cab54">
      <UserInfo>
        <DisplayName>Kate Lockyer</DisplayName>
        <AccountId>41</AccountId>
        <AccountType/>
      </UserInfo>
      <UserInfo>
        <DisplayName>Sarah Lovell</DisplayName>
        <AccountId>284</AccountId>
        <AccountType/>
      </UserInfo>
      <UserInfo>
        <DisplayName>Patsy Temple</DisplayName>
        <AccountId>99</AccountId>
        <AccountType/>
      </UserInfo>
      <UserInfo>
        <DisplayName>Jameelah Ingram</DisplayName>
        <AccountId>26</AccountId>
        <AccountType/>
      </UserInfo>
      <UserInfo>
        <DisplayName>Maggie McLinden</DisplayName>
        <AccountId>163</AccountId>
        <AccountType/>
      </UserInfo>
      <UserInfo>
        <DisplayName>Katie Howe</DisplayName>
        <AccountId>279</AccountId>
        <AccountType/>
      </UserInfo>
      <UserInfo>
        <DisplayName>Joanne Leek</DisplayName>
        <AccountId>335</AccountId>
        <AccountType/>
      </UserInfo>
      <UserInfo>
        <DisplayName>Jack Layton</DisplayName>
        <AccountId>25</AccountId>
        <AccountType/>
      </UserInfo>
    </SharedWithUsers>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6" ma:contentTypeDescription="Create a new document." ma:contentTypeScope="" ma:versionID="f410d6db3e7358115e6874d47fd0a3ec">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9d8c282b38bec1cd62a82fa8369f564f"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9764CE-B920-419A-91F3-2E10D0F150EF}">
  <ds:schemaRefs>
    <ds:schemaRef ds:uri="Microsoft.SharePoint.Taxonomy.ContentTypeSync"/>
  </ds:schemaRefs>
</ds:datastoreItem>
</file>

<file path=customXml/itemProps2.xml><?xml version="1.0" encoding="utf-8"?>
<ds:datastoreItem xmlns:ds="http://schemas.openxmlformats.org/officeDocument/2006/customXml" ds:itemID="{B3E5D4B9-7F9E-4D77-8EED-3E3F3160CA58}">
  <ds:schemaRefs>
    <ds:schemaRef ds:uri="http://www.w3.org/XML/1998/namespace"/>
    <ds:schemaRef ds:uri="http://purl.org/dc/elements/1.1/"/>
    <ds:schemaRef ds:uri="a02b8d31-97cf-4c33-950f-17799f2cab54"/>
    <ds:schemaRef ds:uri="http://purl.org/dc/terms/"/>
    <ds:schemaRef ds:uri="6be3f21d-fa9e-42d6-8943-69cb58c22252"/>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86C2844D-BE05-49CD-B87B-F8D06FDD096F}">
  <ds:schemaRefs>
    <ds:schemaRef ds:uri="http://schemas.microsoft.com/sharepoint/v3/contenttype/forms"/>
  </ds:schemaRefs>
</ds:datastoreItem>
</file>

<file path=customXml/itemProps4.xml><?xml version="1.0" encoding="utf-8"?>
<ds:datastoreItem xmlns:ds="http://schemas.openxmlformats.org/officeDocument/2006/customXml" ds:itemID="{34F4A15D-8EF0-49D8-BF08-87BB70603D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e3f21d-fa9e-42d6-8943-69cb58c22252"/>
    <ds:schemaRef ds:uri="a02b8d31-97cf-4c33-950f-17799f2ca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d396678-c698-4451-b9ab-bac3c3310917}"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71</TotalTime>
  <Words>7997</Words>
  <Application>Microsoft Office PowerPoint</Application>
  <PresentationFormat>Widescreen</PresentationFormat>
  <Paragraphs>4036</Paragraphs>
  <Slides>103</Slides>
  <Notes>103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103</vt:i4>
      </vt:variant>
    </vt:vector>
  </HeadingPairs>
  <TitlesOfParts>
    <vt:vector size="108" baseType="lpstr">
      <vt:lpstr>Arial</vt:lpstr>
      <vt:lpstr>Calibri</vt:lpstr>
      <vt:lpstr>Calibri Light</vt:lpstr>
      <vt:lpstr>Custom Design</vt:lpstr>
      <vt:lpstr>1_Custom Design</vt:lpstr>
      <vt:lpstr>Front Page</vt:lpstr>
      <vt:lpstr>Foreword</vt:lpstr>
      <vt:lpstr>Contents</vt:lpstr>
      <vt:lpstr>Title - Introduction</vt:lpstr>
      <vt:lpstr>Introduction</vt:lpstr>
      <vt:lpstr>Method Overview</vt:lpstr>
      <vt:lpstr>Method Questions and sources</vt:lpstr>
      <vt:lpstr>Method Limitations</vt:lpstr>
      <vt:lpstr>Acknowledgement</vt:lpstr>
      <vt:lpstr>Participation</vt:lpstr>
      <vt:lpstr>PowerPoint Presentation</vt:lpstr>
      <vt:lpstr>Further Education</vt:lpstr>
      <vt:lpstr>Title - Key Themes</vt:lpstr>
      <vt:lpstr>Mental Res</vt:lpstr>
      <vt:lpstr>Trauma Informed Practice</vt:lpstr>
      <vt:lpstr>School Exp</vt:lpstr>
      <vt:lpstr>Title - Demographics</vt:lpstr>
      <vt:lpstr>Demographics - Ethnicity</vt:lpstr>
      <vt:lpstr>Demographics - Identity</vt:lpstr>
      <vt:lpstr>Demographics - Characteristics</vt:lpstr>
      <vt:lpstr>Demographics - Faith and Sexual Orientation</vt:lpstr>
      <vt:lpstr>Demographics - Disability</vt:lpstr>
      <vt:lpstr>Title - EHWB</vt:lpstr>
      <vt:lpstr>EHWB - Friends and Family</vt:lpstr>
      <vt:lpstr>EHWB - Feelings</vt:lpstr>
      <vt:lpstr>EHWB = WHO5 Wellbeing Index Overall</vt:lpstr>
      <vt:lpstr>EHWB - WHO5 Wellbeing Index</vt:lpstr>
      <vt:lpstr>EHWB = Me and My Feelings Overall</vt:lpstr>
      <vt:lpstr>EHWB - Me and My Feelings</vt:lpstr>
      <vt:lpstr>EHWB - Worries Part A</vt:lpstr>
      <vt:lpstr>EHWB - Worries Part B</vt:lpstr>
      <vt:lpstr>EHWB - Coping Strategies Part A</vt:lpstr>
      <vt:lpstr>EHWB - Coping Strategies Part B</vt:lpstr>
      <vt:lpstr>EHWB - Coping Strategies Part C</vt:lpstr>
      <vt:lpstr>EHWB - Getting Help Part A</vt:lpstr>
      <vt:lpstr>EHWB - Getting Help Part B</vt:lpstr>
      <vt:lpstr>EHWB - Self Efficacy</vt:lpstr>
      <vt:lpstr>EHWB - Body Image</vt:lpstr>
      <vt:lpstr>Title - Safety</vt:lpstr>
      <vt:lpstr>Safety - Overview</vt:lpstr>
      <vt:lpstr>Safety - Community</vt:lpstr>
      <vt:lpstr>Safety - Discrimination &amp; Abuse</vt:lpstr>
      <vt:lpstr>Safety - Discrimination &amp; Abuse -B</vt:lpstr>
      <vt:lpstr>Safety - Discrimination &amp; Abuse - C</vt:lpstr>
      <vt:lpstr>Safety - Bullying Prevalence</vt:lpstr>
      <vt:lpstr>Safety - Bullying Experienced Part A</vt:lpstr>
      <vt:lpstr>Safety - Bullying Experienced Part B</vt:lpstr>
      <vt:lpstr>Safety - Bullying Reasons - A</vt:lpstr>
      <vt:lpstr>Safety - Bullying Reasons - B</vt:lpstr>
      <vt:lpstr>Safety - Bullying Effects</vt:lpstr>
      <vt:lpstr>Safety - Online Safety</vt:lpstr>
      <vt:lpstr>Title - Sexual Health</vt:lpstr>
      <vt:lpstr>Sexual Health - Overview</vt:lpstr>
      <vt:lpstr>Sexual Health - Sexual Harassment</vt:lpstr>
      <vt:lpstr>Sexual Health - Sexual Harassment - B</vt:lpstr>
      <vt:lpstr>Title - RHSE</vt:lpstr>
      <vt:lpstr>RHSE - Relationships</vt:lpstr>
      <vt:lpstr>RHSE - Relationships - B</vt:lpstr>
      <vt:lpstr>Title - MPC</vt:lpstr>
      <vt:lpstr>MPC - Belonging</vt:lpstr>
      <vt:lpstr>MPC - Access</vt:lpstr>
      <vt:lpstr>MPC - Encouragement - Primary</vt:lpstr>
      <vt:lpstr>MPC - Encouragement - Secondary</vt:lpstr>
      <vt:lpstr>MPC - Behaviour</vt:lpstr>
      <vt:lpstr>MPC - School Experience - Primary</vt:lpstr>
      <vt:lpstr>MPC - School Experience - Secondary</vt:lpstr>
      <vt:lpstr>Title - Lifestyle</vt:lpstr>
      <vt:lpstr>Lifestyle - Breakfast</vt:lpstr>
      <vt:lpstr>Lifestyle - Diet</vt:lpstr>
      <vt:lpstr>Lifestyle - Sleep</vt:lpstr>
      <vt:lpstr>Lifestyle - Physical Activity</vt:lpstr>
      <vt:lpstr>Lifestyle - Barriers to Physical Activity</vt:lpstr>
      <vt:lpstr>Lifestyle - Technology</vt:lpstr>
      <vt:lpstr>Lifestyle - Food Poverty</vt:lpstr>
      <vt:lpstr>Title - Substance Use</vt:lpstr>
      <vt:lpstr>Substance Use - Smoking and Vaping Status</vt:lpstr>
      <vt:lpstr>Substance Use - Smoking and Vaping</vt:lpstr>
      <vt:lpstr>Substance Use - Alcohol</vt:lpstr>
      <vt:lpstr>Substance Use - Alcohol Abuse</vt:lpstr>
      <vt:lpstr>Substance Use - Illegal Drugs</vt:lpstr>
      <vt:lpstr>Title - Transport</vt:lpstr>
      <vt:lpstr>Transport - Travel to School</vt:lpstr>
      <vt:lpstr>Title - Option Sets</vt:lpstr>
      <vt:lpstr>Year 2</vt:lpstr>
      <vt:lpstr>Year 4</vt:lpstr>
      <vt:lpstr>Year 4 - B</vt:lpstr>
      <vt:lpstr>Year 6</vt:lpstr>
      <vt:lpstr>Year 6 - B</vt:lpstr>
      <vt:lpstr>Year 6 - C</vt:lpstr>
      <vt:lpstr>Year 8</vt:lpstr>
      <vt:lpstr>Year 8 - B</vt:lpstr>
      <vt:lpstr>Year 8 - C</vt:lpstr>
      <vt:lpstr>Year 8 - D</vt:lpstr>
      <vt:lpstr>Year 10</vt:lpstr>
      <vt:lpstr>Year 10 - B</vt:lpstr>
      <vt:lpstr>Year 10 - C</vt:lpstr>
      <vt:lpstr>Year 10 - D</vt:lpstr>
      <vt:lpstr>Secondary Worries and Coping</vt:lpstr>
      <vt:lpstr>Worries by Year</vt:lpstr>
      <vt:lpstr>Coping by Year</vt:lpstr>
      <vt:lpstr>Bullying by Year</vt:lpstr>
      <vt:lpstr>Bullying Reasons and Effects by Year</vt:lpstr>
      <vt:lpstr>Physical Activity Barriers by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Maggie McLinden</cp:lastModifiedBy>
  <cp:revision>2</cp:revision>
  <dcterms:created xsi:type="dcterms:W3CDTF">2016-09-04T11:54:55Z</dcterms:created>
  <dcterms:modified xsi:type="dcterms:W3CDTF">2023-12-11T15:52:49Z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y fmtid="{D5CDD505-2E9C-101B-9397-08002B2CF9AE}" pid="3" name="MediaServiceImageTags">
    <vt:lpwstr/>
  </property>
</Properties>
</file>