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5"/>
    <p:sldMasterId id="2147483658" r:id="rId6"/>
    <p:sldMasterId id="2147483664" r:id="rId7"/>
    <p:sldMasterId id="2147483660" r:id="rId8"/>
    <p:sldMasterId id="2147483666" r:id="rId9"/>
    <p:sldMasterId id="2147483668" r:id="rId10"/>
    <p:sldMasterId id="2147483662" r:id="rId11"/>
  </p:sldMasterIdLst>
  <p:notesMasterIdLst>
    <p:notesMasterId r:id="rId19"/>
  </p:notesMasterIdLst>
  <p:handoutMasterIdLst>
    <p:handoutMasterId r:id="rId20"/>
  </p:handoutMasterIdLst>
  <p:sldIdLst>
    <p:sldId id="258" r:id="rId12"/>
    <p:sldId id="261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72"/>
    <a:srgbClr val="011E41"/>
    <a:srgbClr val="19D3C5"/>
    <a:srgbClr val="76B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7FD7F-D69B-4ADC-9FF0-18B51CEC842B}" v="4" dt="2024-01-29T08:26:46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 snapToGrid="0">
      <p:cViewPr varScale="1">
        <p:scale>
          <a:sx n="77" d="100"/>
          <a:sy n="77" d="100"/>
        </p:scale>
        <p:origin x="40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6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1E2C90-FBC6-E37B-61A6-B69897A3EB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FCEEF8-FA2E-0E34-7170-60CC082493B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EA079-2DF0-4519-9D44-C5FEA9F9D809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8E4C6B-AC6E-BE49-7E90-3D438ED732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7CE52-C97E-DCF0-DCF7-A61ECD9DED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0BEA3-A71A-41F8-902B-A9BB571639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17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AB0D0-8AEB-41E1-A72C-FE34B1678B0D}" type="datetimeFigureOut">
              <a:rPr lang="en-GB" smtClean="0"/>
              <a:t>29/01/2024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9E98C-7401-4C68-AAD2-BC26A1380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735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31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29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F8953B-80E1-4E3A-5FB9-8FB3390CAD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95786" y="456422"/>
            <a:ext cx="4339656" cy="2252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1F0BF9F-567D-69BA-EC66-A752E3B3EE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95786" y="3576309"/>
            <a:ext cx="4339656" cy="2252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265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47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D4F51E-9C34-DBAD-CC57-291494DBA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0100" y="1517650"/>
            <a:ext cx="2906713" cy="1911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EA2FA4F6-C353-88B3-C993-8DE6ED4BF0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20099" y="3586552"/>
            <a:ext cx="2906713" cy="19113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99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FDFCC89-4DBE-6454-EA6D-F376C03455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4468813"/>
            <a:ext cx="2924175" cy="19923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4104393-F7D0-8059-FA49-FBB10150647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3912" y="4466268"/>
            <a:ext cx="2924175" cy="19923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2423352-6820-9DE5-875E-25A3933A81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08962" y="4466268"/>
            <a:ext cx="2924175" cy="199231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49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304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">
            <a:extLst>
              <a:ext uri="{FF2B5EF4-FFF2-40B4-BE49-F238E27FC236}">
                <a16:creationId xmlns:a16="http://schemas.microsoft.com/office/drawing/2014/main" id="{5904852E-5BDE-4F31-A115-E7DEAB6B1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7" t="24791" r="11469" b="22353"/>
          <a:stretch/>
        </p:blipFill>
        <p:spPr>
          <a:xfrm>
            <a:off x="0" y="0"/>
            <a:ext cx="10229850" cy="6858000"/>
          </a:xfrm>
          <a:prstGeom prst="rect">
            <a:avLst/>
          </a:prstGeom>
        </p:spPr>
      </p:pic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176EED41-9290-52DD-F99B-00E4C7CA06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78"/>
          <a:stretch/>
        </p:blipFill>
        <p:spPr>
          <a:xfrm>
            <a:off x="895001" y="5063180"/>
            <a:ext cx="3981799" cy="101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1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20F74B-3053-4EA7-6612-79CE9C12273A}"/>
              </a:ext>
            </a:extLst>
          </p:cNvPr>
          <p:cNvSpPr/>
          <p:nvPr userDrawn="1"/>
        </p:nvSpPr>
        <p:spPr>
          <a:xfrm>
            <a:off x="0" y="-2160"/>
            <a:ext cx="12192000" cy="1667058"/>
          </a:xfrm>
          <a:prstGeom prst="rect">
            <a:avLst/>
          </a:prstGeom>
          <a:solidFill>
            <a:srgbClr val="006072"/>
          </a:solidFill>
          <a:ln>
            <a:solidFill>
              <a:srgbClr val="006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and white spiral&#10;&#10;Description automatically generated with low confidence">
            <a:extLst>
              <a:ext uri="{FF2B5EF4-FFF2-40B4-BE49-F238E27FC236}">
                <a16:creationId xmlns:a16="http://schemas.microsoft.com/office/drawing/2014/main" id="{AB12C66F-87DB-1D82-E46D-4AB472A1EF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64722">
            <a:off x="6781850" y="-1855217"/>
            <a:ext cx="6318409" cy="627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E3451E-B880-94C7-0B09-43313F30BC1D}"/>
              </a:ext>
            </a:extLst>
          </p:cNvPr>
          <p:cNvSpPr/>
          <p:nvPr userDrawn="1"/>
        </p:nvSpPr>
        <p:spPr>
          <a:xfrm>
            <a:off x="7004482" y="1"/>
            <a:ext cx="5187518" cy="6922652"/>
          </a:xfrm>
          <a:prstGeom prst="rect">
            <a:avLst/>
          </a:prstGeom>
          <a:solidFill>
            <a:srgbClr val="006072"/>
          </a:solidFill>
          <a:ln>
            <a:solidFill>
              <a:srgbClr val="006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Circle&#10;&#10;Description automatically generated">
            <a:extLst>
              <a:ext uri="{FF2B5EF4-FFF2-40B4-BE49-F238E27FC236}">
                <a16:creationId xmlns:a16="http://schemas.microsoft.com/office/drawing/2014/main" id="{81677155-4FAF-D144-791F-3758B3D63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4" r="25687" b="64051"/>
          <a:stretch/>
        </p:blipFill>
        <p:spPr>
          <a:xfrm rot="19800000">
            <a:off x="7053743" y="4370025"/>
            <a:ext cx="5792286" cy="376680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9AEF0C-9591-6D91-3888-D1A07A1492E8}"/>
              </a:ext>
            </a:extLst>
          </p:cNvPr>
          <p:cNvCxnSpPr>
            <a:cxnSpLocks/>
          </p:cNvCxnSpPr>
          <p:nvPr userDrawn="1"/>
        </p:nvCxnSpPr>
        <p:spPr>
          <a:xfrm>
            <a:off x="847550" y="1248063"/>
            <a:ext cx="5837335" cy="0"/>
          </a:xfrm>
          <a:prstGeom prst="line">
            <a:avLst/>
          </a:prstGeom>
          <a:ln w="19050">
            <a:solidFill>
              <a:srgbClr val="006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25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9B9B39-0EAE-663F-8916-D13B0E3836A9}"/>
              </a:ext>
            </a:extLst>
          </p:cNvPr>
          <p:cNvCxnSpPr>
            <a:cxnSpLocks/>
          </p:cNvCxnSpPr>
          <p:nvPr userDrawn="1"/>
        </p:nvCxnSpPr>
        <p:spPr>
          <a:xfrm>
            <a:off x="847550" y="1248063"/>
            <a:ext cx="10496899" cy="0"/>
          </a:xfrm>
          <a:prstGeom prst="line">
            <a:avLst/>
          </a:prstGeom>
          <a:ln w="19050">
            <a:solidFill>
              <a:srgbClr val="006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A453FC0-0102-35C4-F1B4-3B8B75CE6BF5}"/>
              </a:ext>
            </a:extLst>
          </p:cNvPr>
          <p:cNvSpPr/>
          <p:nvPr userDrawn="1"/>
        </p:nvSpPr>
        <p:spPr>
          <a:xfrm>
            <a:off x="0" y="6383547"/>
            <a:ext cx="12192000" cy="539103"/>
          </a:xfrm>
          <a:prstGeom prst="rect">
            <a:avLst/>
          </a:prstGeom>
          <a:solidFill>
            <a:srgbClr val="006072"/>
          </a:solidFill>
          <a:ln>
            <a:solidFill>
              <a:srgbClr val="006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Circle&#10;&#10;Description automatically generated">
            <a:extLst>
              <a:ext uri="{FF2B5EF4-FFF2-40B4-BE49-F238E27FC236}">
                <a16:creationId xmlns:a16="http://schemas.microsoft.com/office/drawing/2014/main" id="{B083A677-4B28-1812-C4A1-BB7ED0E55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4" r="25687" b="64051"/>
          <a:stretch/>
        </p:blipFill>
        <p:spPr>
          <a:xfrm rot="19800000">
            <a:off x="7291524" y="5132462"/>
            <a:ext cx="4989911" cy="3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4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9B9B39-0EAE-663F-8916-D13B0E3836A9}"/>
              </a:ext>
            </a:extLst>
          </p:cNvPr>
          <p:cNvCxnSpPr>
            <a:cxnSpLocks/>
          </p:cNvCxnSpPr>
          <p:nvPr userDrawn="1"/>
        </p:nvCxnSpPr>
        <p:spPr>
          <a:xfrm>
            <a:off x="847550" y="1248063"/>
            <a:ext cx="10496899" cy="0"/>
          </a:xfrm>
          <a:prstGeom prst="line">
            <a:avLst/>
          </a:prstGeom>
          <a:ln w="19050">
            <a:solidFill>
              <a:srgbClr val="006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E886B4E-914A-6D02-BC61-6FEAAE502B52}"/>
              </a:ext>
            </a:extLst>
          </p:cNvPr>
          <p:cNvSpPr/>
          <p:nvPr userDrawn="1"/>
        </p:nvSpPr>
        <p:spPr>
          <a:xfrm>
            <a:off x="0" y="6383547"/>
            <a:ext cx="12192000" cy="539103"/>
          </a:xfrm>
          <a:prstGeom prst="rect">
            <a:avLst/>
          </a:prstGeom>
          <a:solidFill>
            <a:srgbClr val="006072"/>
          </a:solidFill>
          <a:ln>
            <a:solidFill>
              <a:srgbClr val="006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Circle&#10;&#10;Description automatically generated">
            <a:extLst>
              <a:ext uri="{FF2B5EF4-FFF2-40B4-BE49-F238E27FC236}">
                <a16:creationId xmlns:a16="http://schemas.microsoft.com/office/drawing/2014/main" id="{6CA36070-64C1-1CC1-E342-A4DD4F4A02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4" r="25687" b="64051"/>
          <a:stretch/>
        </p:blipFill>
        <p:spPr>
          <a:xfrm rot="19800000">
            <a:off x="7291524" y="5132462"/>
            <a:ext cx="4989911" cy="3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9B9B39-0EAE-663F-8916-D13B0E3836A9}"/>
              </a:ext>
            </a:extLst>
          </p:cNvPr>
          <p:cNvCxnSpPr>
            <a:cxnSpLocks/>
          </p:cNvCxnSpPr>
          <p:nvPr userDrawn="1"/>
        </p:nvCxnSpPr>
        <p:spPr>
          <a:xfrm>
            <a:off x="847550" y="1248063"/>
            <a:ext cx="10496899" cy="0"/>
          </a:xfrm>
          <a:prstGeom prst="line">
            <a:avLst/>
          </a:prstGeom>
          <a:ln w="19050">
            <a:solidFill>
              <a:srgbClr val="006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68A6119-C88D-3649-1CD4-7CC0622E9784}"/>
              </a:ext>
            </a:extLst>
          </p:cNvPr>
          <p:cNvSpPr/>
          <p:nvPr userDrawn="1"/>
        </p:nvSpPr>
        <p:spPr>
          <a:xfrm>
            <a:off x="0" y="6383547"/>
            <a:ext cx="12192000" cy="539103"/>
          </a:xfrm>
          <a:prstGeom prst="rect">
            <a:avLst/>
          </a:prstGeom>
          <a:solidFill>
            <a:srgbClr val="006072"/>
          </a:solidFill>
          <a:ln>
            <a:solidFill>
              <a:srgbClr val="0060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Circle&#10;&#10;Description automatically generated">
            <a:extLst>
              <a:ext uri="{FF2B5EF4-FFF2-40B4-BE49-F238E27FC236}">
                <a16:creationId xmlns:a16="http://schemas.microsoft.com/office/drawing/2014/main" id="{D47B3F49-4DAA-D4D0-1CB6-2B7CBB9B6B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4" r="25687" b="64051"/>
          <a:stretch/>
        </p:blipFill>
        <p:spPr>
          <a:xfrm rot="19800000">
            <a:off x="7291524" y="5132462"/>
            <a:ext cx="4989911" cy="3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6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5950EE9-87B8-A6A1-83DF-026C64CBFB6A}"/>
              </a:ext>
            </a:extLst>
          </p:cNvPr>
          <p:cNvCxnSpPr>
            <a:cxnSpLocks/>
          </p:cNvCxnSpPr>
          <p:nvPr userDrawn="1"/>
        </p:nvCxnSpPr>
        <p:spPr>
          <a:xfrm>
            <a:off x="4692072" y="6008963"/>
            <a:ext cx="6902165" cy="0"/>
          </a:xfrm>
          <a:prstGeom prst="line">
            <a:avLst/>
          </a:prstGeom>
          <a:ln w="19050">
            <a:solidFill>
              <a:srgbClr val="0060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733E436F-A51F-4978-BFD2-80DC7D457B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000" b="7822"/>
          <a:stretch/>
        </p:blipFill>
        <p:spPr>
          <a:xfrm>
            <a:off x="0" y="2613891"/>
            <a:ext cx="4231614" cy="424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44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mailto:youthparliament@somerset.gov.uk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://www.somerset.gov.uk/democracy-and-young-peopl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577771"/>
            <a:ext cx="11123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 Yourself – My voice matters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75619B1B-C343-2ADA-84AD-2F58C212F533}"/>
              </a:ext>
            </a:extLst>
          </p:cNvPr>
          <p:cNvSpPr/>
          <p:nvPr/>
        </p:nvSpPr>
        <p:spPr>
          <a:xfrm>
            <a:off x="1628160" y="2118030"/>
            <a:ext cx="2632597" cy="1463060"/>
          </a:xfrm>
          <a:prstGeom prst="wedgeRectCallout">
            <a:avLst>
              <a:gd name="adj1" fmla="val 40182"/>
              <a:gd name="adj2" fmla="val 79592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“To ask for help once is difficult, to ask again, can sadly feel unachievable”</a:t>
            </a:r>
            <a:endParaRPr lang="en-GB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33F2BCC2-8EB5-B083-AD05-6DBFE58264D8}"/>
              </a:ext>
            </a:extLst>
          </p:cNvPr>
          <p:cNvSpPr/>
          <p:nvPr/>
        </p:nvSpPr>
        <p:spPr>
          <a:xfrm>
            <a:off x="8595293" y="2359878"/>
            <a:ext cx="2632597" cy="1989996"/>
          </a:xfrm>
          <a:prstGeom prst="wedgeRoundRectCallout">
            <a:avLst>
              <a:gd name="adj1" fmla="val -67197"/>
              <a:gd name="adj2" fmla="val 3935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“Adults have to invite young people to speak and listen regularly to build trust and respect”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88B0E0-492E-DFC5-2F47-7B57A9B935F3}"/>
              </a:ext>
            </a:extLst>
          </p:cNvPr>
          <p:cNvGrpSpPr/>
          <p:nvPr/>
        </p:nvGrpSpPr>
        <p:grpSpPr>
          <a:xfrm>
            <a:off x="3499854" y="3392424"/>
            <a:ext cx="5047034" cy="3946160"/>
            <a:chOff x="3134094" y="2913876"/>
            <a:chExt cx="5705864" cy="4461284"/>
          </a:xfrm>
        </p:grpSpPr>
        <p:pic>
          <p:nvPicPr>
            <p:cNvPr id="7" name="Picture 6" descr="A cartoon of a green person waving&#10;&#10;Description automatically generated">
              <a:extLst>
                <a:ext uri="{FF2B5EF4-FFF2-40B4-BE49-F238E27FC236}">
                  <a16:creationId xmlns:a16="http://schemas.microsoft.com/office/drawing/2014/main" id="{49CA60AF-EBD7-9534-4AA3-E5B064849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57" r="23197"/>
            <a:stretch/>
          </p:blipFill>
          <p:spPr>
            <a:xfrm>
              <a:off x="3134094" y="3340464"/>
              <a:ext cx="3245370" cy="4034696"/>
            </a:xfrm>
            <a:prstGeom prst="rect">
              <a:avLst/>
            </a:prstGeom>
          </p:spPr>
        </p:pic>
        <p:pic>
          <p:nvPicPr>
            <p:cNvPr id="10" name="Picture 9" descr="A cartoon of a person with purple hair&#10;&#10;Description automatically generated">
              <a:extLst>
                <a:ext uri="{FF2B5EF4-FFF2-40B4-BE49-F238E27FC236}">
                  <a16:creationId xmlns:a16="http://schemas.microsoft.com/office/drawing/2014/main" id="{44A7A16F-B8C6-9150-0007-1DAF4AB55B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95" r="30445"/>
            <a:stretch/>
          </p:blipFill>
          <p:spPr>
            <a:xfrm>
              <a:off x="6140310" y="2913876"/>
              <a:ext cx="2699648" cy="40429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5150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F6C79A04-E8D5-C54A-92B7-01F9174ACB3F}"/>
              </a:ext>
            </a:extLst>
          </p:cNvPr>
          <p:cNvSpPr/>
          <p:nvPr/>
        </p:nvSpPr>
        <p:spPr>
          <a:xfrm>
            <a:off x="4924167" y="1880801"/>
            <a:ext cx="3095367" cy="1486167"/>
          </a:xfrm>
          <a:prstGeom prst="wedgeEllipseCallout">
            <a:avLst>
              <a:gd name="adj1" fmla="val -14586"/>
              <a:gd name="adj2" fmla="val 69210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“Everyone should feel equally important and valued”</a:t>
            </a:r>
            <a:endParaRPr lang="en-GB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147066A-D1A4-2763-F469-D8B2FCB53C56}"/>
              </a:ext>
            </a:extLst>
          </p:cNvPr>
          <p:cNvSpPr/>
          <p:nvPr/>
        </p:nvSpPr>
        <p:spPr>
          <a:xfrm>
            <a:off x="737286" y="2150771"/>
            <a:ext cx="3200400" cy="2091382"/>
          </a:xfrm>
          <a:prstGeom prst="wedgeRoundRectCallout">
            <a:avLst>
              <a:gd name="adj1" fmla="val 32793"/>
              <a:gd name="adj2" fmla="val 6555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“Bringing people together and being able to make a difference encourages people to appreciate, learn about and celebrate each other”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08170812-CB6A-31BE-E6E9-6494F0195EF0}"/>
              </a:ext>
            </a:extLst>
          </p:cNvPr>
          <p:cNvSpPr/>
          <p:nvPr/>
        </p:nvSpPr>
        <p:spPr>
          <a:xfrm>
            <a:off x="8254314" y="1964476"/>
            <a:ext cx="3200400" cy="2335428"/>
          </a:xfrm>
          <a:prstGeom prst="wedgeRectCallout">
            <a:avLst>
              <a:gd name="adj1" fmla="val -42300"/>
              <a:gd name="adj2" fmla="val 69918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“Young people need to see the positive impacts of their words and guidance, the actions adults put into place show that their voices have been considered”</a:t>
            </a:r>
            <a:endParaRPr lang="en-GB" b="1" dirty="0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522C28-C416-3F00-97EC-16555CC7E09E}"/>
              </a:ext>
            </a:extLst>
          </p:cNvPr>
          <p:cNvGrpSpPr/>
          <p:nvPr/>
        </p:nvGrpSpPr>
        <p:grpSpPr>
          <a:xfrm>
            <a:off x="3026664" y="3774203"/>
            <a:ext cx="5690534" cy="3427560"/>
            <a:chOff x="2275543" y="3132437"/>
            <a:chExt cx="6862279" cy="4133334"/>
          </a:xfrm>
        </p:grpSpPr>
        <p:pic>
          <p:nvPicPr>
            <p:cNvPr id="9" name="Picture 8" descr="A cartoon of a green person&#10;&#10;Description automatically generated">
              <a:extLst>
                <a:ext uri="{FF2B5EF4-FFF2-40B4-BE49-F238E27FC236}">
                  <a16:creationId xmlns:a16="http://schemas.microsoft.com/office/drawing/2014/main" id="{DD779A08-9482-C27C-6586-A52648399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50" r="27939"/>
            <a:stretch/>
          </p:blipFill>
          <p:spPr>
            <a:xfrm>
              <a:off x="4069413" y="3132437"/>
              <a:ext cx="2895522" cy="3867665"/>
            </a:xfrm>
            <a:prstGeom prst="rect">
              <a:avLst/>
            </a:prstGeom>
          </p:spPr>
        </p:pic>
        <p:pic>
          <p:nvPicPr>
            <p:cNvPr id="12" name="Picture 11" descr="A cartoon of a child with purple hair&#10;&#10;Description automatically generated">
              <a:extLst>
                <a:ext uri="{FF2B5EF4-FFF2-40B4-BE49-F238E27FC236}">
                  <a16:creationId xmlns:a16="http://schemas.microsoft.com/office/drawing/2014/main" id="{2C1C8C65-BF17-CD8B-BB66-906A878F8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89" r="32601"/>
            <a:stretch/>
          </p:blipFill>
          <p:spPr>
            <a:xfrm>
              <a:off x="2275543" y="3929448"/>
              <a:ext cx="2266295" cy="3336323"/>
            </a:xfrm>
            <a:prstGeom prst="rect">
              <a:avLst/>
            </a:prstGeom>
          </p:spPr>
        </p:pic>
        <p:pic>
          <p:nvPicPr>
            <p:cNvPr id="15" name="Picture 14" descr="A cartoon of a person with glasses&#10;&#10;Description automatically generated">
              <a:extLst>
                <a:ext uri="{FF2B5EF4-FFF2-40B4-BE49-F238E27FC236}">
                  <a16:creationId xmlns:a16="http://schemas.microsoft.com/office/drawing/2014/main" id="{7713AD73-39D6-49A8-6CA8-FA8A6BBFD6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50" t="12331" r="28706"/>
            <a:stretch/>
          </p:blipFill>
          <p:spPr>
            <a:xfrm>
              <a:off x="6242300" y="3713205"/>
              <a:ext cx="2895522" cy="3404286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A3E2BEA-456B-60B0-6D97-B6C8AB2ADD6C}"/>
              </a:ext>
            </a:extLst>
          </p:cNvPr>
          <p:cNvSpPr txBox="1"/>
          <p:nvPr/>
        </p:nvSpPr>
        <p:spPr>
          <a:xfrm>
            <a:off x="578771" y="577771"/>
            <a:ext cx="11123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 Yourself – My voice matters</a:t>
            </a:r>
          </a:p>
        </p:txBody>
      </p:sp>
    </p:spTree>
    <p:extLst>
      <p:ext uri="{BB962C8B-B14F-4D97-AF65-F5344CB8AC3E}">
        <p14:creationId xmlns:p14="http://schemas.microsoft.com/office/powerpoint/2010/main" val="2484462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355349"/>
            <a:ext cx="10233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would young people know that the school, college or adults have listened to them and valued their input?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ABE8E-4032-A73A-4A1C-2523E6C4B030}"/>
              </a:ext>
            </a:extLst>
          </p:cNvPr>
          <p:cNvSpPr txBox="1"/>
          <p:nvPr/>
        </p:nvSpPr>
        <p:spPr>
          <a:xfrm>
            <a:off x="593125" y="1902938"/>
            <a:ext cx="45411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Through celebration and recognition of participation – certificates/ incentives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Active student council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Offer of skill workshops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Students having evidence/ updates of their influence and change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Regular student consultations, regular meetings &amp; feedback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cartoon of a person with glasses&#10;&#10;Description automatically generated">
            <a:extLst>
              <a:ext uri="{FF2B5EF4-FFF2-40B4-BE49-F238E27FC236}">
                <a16:creationId xmlns:a16="http://schemas.microsoft.com/office/drawing/2014/main" id="{8AC64E9C-6330-0BD2-DE33-E356AEB5C8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9" t="1621" r="34071"/>
          <a:stretch/>
        </p:blipFill>
        <p:spPr>
          <a:xfrm>
            <a:off x="5344288" y="2415746"/>
            <a:ext cx="2986226" cy="4491680"/>
          </a:xfrm>
          <a:prstGeom prst="rect">
            <a:avLst/>
          </a:prstGeom>
        </p:spPr>
      </p:pic>
      <p:pic>
        <p:nvPicPr>
          <p:cNvPr id="11" name="Picture 10" descr="A cartoon of a child waving&#10;&#10;Description automatically generated">
            <a:extLst>
              <a:ext uri="{FF2B5EF4-FFF2-40B4-BE49-F238E27FC236}">
                <a16:creationId xmlns:a16="http://schemas.microsoft.com/office/drawing/2014/main" id="{EA9C7BF4-5411-DC4A-321E-00022BAB51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9" r="29854"/>
          <a:stretch/>
        </p:blipFill>
        <p:spPr>
          <a:xfrm>
            <a:off x="7502608" y="1992524"/>
            <a:ext cx="4114801" cy="493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6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571589"/>
            <a:ext cx="10233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Campaign interests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ABE8E-4032-A73A-4A1C-2523E6C4B030}"/>
              </a:ext>
            </a:extLst>
          </p:cNvPr>
          <p:cNvSpPr txBox="1"/>
          <p:nvPr/>
        </p:nvSpPr>
        <p:spPr>
          <a:xfrm>
            <a:off x="593124" y="1902938"/>
            <a:ext cx="573353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GB" sz="2400" b="1" dirty="0">
                <a:solidFill>
                  <a:schemeClr val="accent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Ellie</a:t>
            </a:r>
          </a:p>
          <a:p>
            <a:pPr lvl="0">
              <a:spcAft>
                <a:spcPts val="1200"/>
              </a:spcAft>
            </a:pPr>
            <a:r>
              <a:rPr lang="en-GB" sz="2000" i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Healthy choices – eating / Healthy / positive body image/ self-harm/ substance abuse/ positive mental health and wellbeing.</a:t>
            </a:r>
            <a:endParaRPr lang="en-GB" sz="2000" i="1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hope to explore healthy eating and  behaviours and seek to understand what can be done to promote better understanding and choices- in particular surrounding body image and eating a well-balanced diet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would like to take this chance to create change and see a difference for now and the future.</a:t>
            </a:r>
          </a:p>
        </p:txBody>
      </p:sp>
      <p:pic>
        <p:nvPicPr>
          <p:cNvPr id="5" name="Picture 4" descr="A cartoon of a green person waving&#10;&#10;Description automatically generated">
            <a:extLst>
              <a:ext uri="{FF2B5EF4-FFF2-40B4-BE49-F238E27FC236}">
                <a16:creationId xmlns:a16="http://schemas.microsoft.com/office/drawing/2014/main" id="{29859A19-81AF-46E2-7F62-E959748F0C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6" r="23733"/>
          <a:stretch/>
        </p:blipFill>
        <p:spPr>
          <a:xfrm>
            <a:off x="6326659" y="828802"/>
            <a:ext cx="5568779" cy="683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90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571589"/>
            <a:ext cx="10233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Campaign interests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ABE8E-4032-A73A-4A1C-2523E6C4B030}"/>
              </a:ext>
            </a:extLst>
          </p:cNvPr>
          <p:cNvSpPr txBox="1"/>
          <p:nvPr/>
        </p:nvSpPr>
        <p:spPr>
          <a:xfrm>
            <a:off x="593124" y="1902938"/>
            <a:ext cx="57335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GB" sz="2400" b="1" dirty="0">
                <a:solidFill>
                  <a:schemeClr val="accent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Emma</a:t>
            </a:r>
          </a:p>
          <a:p>
            <a:pPr lvl="0">
              <a:spcAft>
                <a:spcPts val="1200"/>
              </a:spcAft>
            </a:pPr>
            <a:r>
              <a:rPr lang="en-GB" sz="2000" i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 spaces for LGBTQ+ in schools, social media and internet safety.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I’d like to provide help and support for schools and youth clubs to address the topic of mental health specifically towards social media.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feel privileged to have a platform to represent young people, and hope to work with services and decision makers to create lasting change.</a:t>
            </a:r>
          </a:p>
        </p:txBody>
      </p:sp>
      <p:pic>
        <p:nvPicPr>
          <p:cNvPr id="6" name="Picture 5" descr="A cartoon of a child waving&#10;&#10;Description automatically generated">
            <a:extLst>
              <a:ext uri="{FF2B5EF4-FFF2-40B4-BE49-F238E27FC236}">
                <a16:creationId xmlns:a16="http://schemas.microsoft.com/office/drawing/2014/main" id="{748EC9DE-0017-0F44-E83E-0CCB1B6D9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0" r="30250"/>
          <a:stretch/>
        </p:blipFill>
        <p:spPr>
          <a:xfrm>
            <a:off x="6668059" y="996696"/>
            <a:ext cx="4879824" cy="598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5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571589"/>
            <a:ext cx="10233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Campaign interests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ABE8E-4032-A73A-4A1C-2523E6C4B030}"/>
              </a:ext>
            </a:extLst>
          </p:cNvPr>
          <p:cNvSpPr txBox="1"/>
          <p:nvPr/>
        </p:nvSpPr>
        <p:spPr>
          <a:xfrm>
            <a:off x="593124" y="1902938"/>
            <a:ext cx="573353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en-GB" sz="2400" b="1" dirty="0">
                <a:solidFill>
                  <a:schemeClr val="accent6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James</a:t>
            </a:r>
          </a:p>
          <a:p>
            <a:pPr lvl="0">
              <a:spcAft>
                <a:spcPts val="1200"/>
              </a:spcAft>
            </a:pPr>
            <a:r>
              <a:rPr lang="en-GB" sz="2000" i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Climate &amp; Community/ respect and wellbeing.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believe that climate change is the most important issue for young people because the whole basis of our future is reliant on our actions now.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Having the chance to experience being involved in community activities such as volunteering and raising awareness for change can really help to feel valued.</a:t>
            </a:r>
          </a:p>
        </p:txBody>
      </p:sp>
      <p:pic>
        <p:nvPicPr>
          <p:cNvPr id="5" name="Picture 4" descr="A cartoon of a person with his hands up&#10;&#10;Description automatically generated">
            <a:extLst>
              <a:ext uri="{FF2B5EF4-FFF2-40B4-BE49-F238E27FC236}">
                <a16:creationId xmlns:a16="http://schemas.microsoft.com/office/drawing/2014/main" id="{7A44723E-CC9B-E356-5A7F-D1ACD3B92A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981"/>
          <a:stretch/>
        </p:blipFill>
        <p:spPr>
          <a:xfrm>
            <a:off x="6807460" y="380755"/>
            <a:ext cx="4672157" cy="66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7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6FF42-D4A1-E945-2D44-13268B66ABEA}"/>
              </a:ext>
            </a:extLst>
          </p:cNvPr>
          <p:cNvSpPr txBox="1"/>
          <p:nvPr/>
        </p:nvSpPr>
        <p:spPr>
          <a:xfrm>
            <a:off x="578771" y="556517"/>
            <a:ext cx="102333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 Parliament can offer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ABE8E-4032-A73A-4A1C-2523E6C4B030}"/>
              </a:ext>
            </a:extLst>
          </p:cNvPr>
          <p:cNvSpPr txBox="1"/>
          <p:nvPr/>
        </p:nvSpPr>
        <p:spPr>
          <a:xfrm>
            <a:off x="593124" y="1902938"/>
            <a:ext cx="486274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Youth Parliament can work with schools and services to help improve outcomes for young people</a:t>
            </a:r>
          </a:p>
          <a:p>
            <a:pPr marL="34290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 can invite school’s student council members, or student mental health champions, to a Youth Parliament meeting. We can be contacted via </a:t>
            </a:r>
            <a:r>
              <a:rPr lang="en-GB" sz="20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www.somerset.gov.uk/democracy-and-young-people</a:t>
            </a: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and/ or by emailing </a:t>
            </a:r>
            <a:r>
              <a:rPr lang="en-GB" sz="20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youthparliament@somerset.gov.uk</a:t>
            </a:r>
            <a:r>
              <a:rPr lang="en-GB" sz="20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GB" sz="2000" dirty="0"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787904-3698-C523-1C90-1B3BA691E22C}"/>
              </a:ext>
            </a:extLst>
          </p:cNvPr>
          <p:cNvGrpSpPr/>
          <p:nvPr/>
        </p:nvGrpSpPr>
        <p:grpSpPr>
          <a:xfrm>
            <a:off x="4860018" y="145037"/>
            <a:ext cx="7073125" cy="7514172"/>
            <a:chOff x="4860018" y="145037"/>
            <a:chExt cx="7073125" cy="751417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E69534D-5E18-391B-6849-A130DB4AFEE1}"/>
                </a:ext>
              </a:extLst>
            </p:cNvPr>
            <p:cNvGrpSpPr/>
            <p:nvPr/>
          </p:nvGrpSpPr>
          <p:grpSpPr>
            <a:xfrm>
              <a:off x="5872201" y="145037"/>
              <a:ext cx="4887212" cy="3861123"/>
              <a:chOff x="6184590" y="1953043"/>
              <a:chExt cx="3927463" cy="3102877"/>
            </a:xfrm>
          </p:grpSpPr>
          <p:pic>
            <p:nvPicPr>
              <p:cNvPr id="10" name="Picture 9" descr="A cartoon of a child waving&#10;&#10;Description automatically generated">
                <a:extLst>
                  <a:ext uri="{FF2B5EF4-FFF2-40B4-BE49-F238E27FC236}">
                    <a16:creationId xmlns:a16="http://schemas.microsoft.com/office/drawing/2014/main" id="{B1E98447-D565-65CF-A8AC-670A528E43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50" r="31000"/>
              <a:stretch/>
            </p:blipFill>
            <p:spPr>
              <a:xfrm>
                <a:off x="6184590" y="2242495"/>
                <a:ext cx="2258242" cy="2813425"/>
              </a:xfrm>
              <a:prstGeom prst="rect">
                <a:avLst/>
              </a:prstGeom>
            </p:spPr>
          </p:pic>
          <p:pic>
            <p:nvPicPr>
              <p:cNvPr id="13" name="Picture 12" descr="A cartoon of a green person&#10;&#10;Description automatically generated">
                <a:extLst>
                  <a:ext uri="{FF2B5EF4-FFF2-40B4-BE49-F238E27FC236}">
                    <a16:creationId xmlns:a16="http://schemas.microsoft.com/office/drawing/2014/main" id="{CCFC6736-2A1E-3F29-31E3-FC819D8EEC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301" r="27924"/>
              <a:stretch/>
            </p:blipFill>
            <p:spPr>
              <a:xfrm>
                <a:off x="7810635" y="1953043"/>
                <a:ext cx="2301418" cy="3098857"/>
              </a:xfrm>
              <a:prstGeom prst="rect">
                <a:avLst/>
              </a:prstGeom>
            </p:spPr>
          </p:pic>
        </p:grpSp>
        <p:pic>
          <p:nvPicPr>
            <p:cNvPr id="8" name="Picture 7" descr="A cartoon of a green person waving&#10;&#10;Description automatically generated">
              <a:extLst>
                <a:ext uri="{FF2B5EF4-FFF2-40B4-BE49-F238E27FC236}">
                  <a16:creationId xmlns:a16="http://schemas.microsoft.com/office/drawing/2014/main" id="{4D057903-1669-0680-EBC8-DE46A071F3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50" r="24175"/>
            <a:stretch/>
          </p:blipFill>
          <p:spPr>
            <a:xfrm rot="21158630">
              <a:off x="5468543" y="2105628"/>
              <a:ext cx="2961522" cy="3720506"/>
            </a:xfrm>
            <a:prstGeom prst="rect">
              <a:avLst/>
            </a:prstGeom>
          </p:spPr>
        </p:pic>
        <p:pic>
          <p:nvPicPr>
            <p:cNvPr id="5" name="Picture 4" descr="A cartoon of a person with purple hair&#10;&#10;Description automatically generated">
              <a:extLst>
                <a:ext uri="{FF2B5EF4-FFF2-40B4-BE49-F238E27FC236}">
                  <a16:creationId xmlns:a16="http://schemas.microsoft.com/office/drawing/2014/main" id="{2D1FFBF6-1AB8-75D6-42FA-78B07D8F4D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56" r="30475"/>
            <a:stretch/>
          </p:blipFill>
          <p:spPr>
            <a:xfrm>
              <a:off x="7991191" y="2165195"/>
              <a:ext cx="2482105" cy="3776677"/>
            </a:xfrm>
            <a:prstGeom prst="rect">
              <a:avLst/>
            </a:prstGeom>
          </p:spPr>
        </p:pic>
        <p:pic>
          <p:nvPicPr>
            <p:cNvPr id="6" name="Picture 5" descr="A cartoon of a person with his hands up&#10;&#10;Description automatically generated">
              <a:extLst>
                <a:ext uri="{FF2B5EF4-FFF2-40B4-BE49-F238E27FC236}">
                  <a16:creationId xmlns:a16="http://schemas.microsoft.com/office/drawing/2014/main" id="{D867ED86-EFFC-92CE-31B2-AA4F11C64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3251">
              <a:off x="9587418" y="2269397"/>
              <a:ext cx="2345725" cy="5389812"/>
            </a:xfrm>
            <a:prstGeom prst="rect">
              <a:avLst/>
            </a:prstGeom>
          </p:spPr>
        </p:pic>
        <p:pic>
          <p:nvPicPr>
            <p:cNvPr id="15" name="Picture 14" descr="A cartoon of a child with purple hair&#10;&#10;Description automatically generated">
              <a:extLst>
                <a:ext uri="{FF2B5EF4-FFF2-40B4-BE49-F238E27FC236}">
                  <a16:creationId xmlns:a16="http://schemas.microsoft.com/office/drawing/2014/main" id="{201DABA7-75E8-2C51-CD75-DC54B596B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01" r="32350"/>
            <a:stretch/>
          </p:blipFill>
          <p:spPr>
            <a:xfrm>
              <a:off x="9171797" y="3958670"/>
              <a:ext cx="2425078" cy="3585130"/>
            </a:xfrm>
            <a:prstGeom prst="rect">
              <a:avLst/>
            </a:prstGeom>
          </p:spPr>
        </p:pic>
        <p:pic>
          <p:nvPicPr>
            <p:cNvPr id="19" name="Picture 18" descr="A cartoon of a person with glasses&#10;&#10;Description automatically generated">
              <a:extLst>
                <a:ext uri="{FF2B5EF4-FFF2-40B4-BE49-F238E27FC236}">
                  <a16:creationId xmlns:a16="http://schemas.microsoft.com/office/drawing/2014/main" id="{E91B5B68-DD96-C81A-CE24-5F94F387F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0" r="23424"/>
            <a:stretch/>
          </p:blipFill>
          <p:spPr>
            <a:xfrm>
              <a:off x="4860018" y="4001158"/>
              <a:ext cx="3259451" cy="3419004"/>
            </a:xfrm>
            <a:prstGeom prst="rect">
              <a:avLst/>
            </a:prstGeom>
          </p:spPr>
        </p:pic>
        <p:pic>
          <p:nvPicPr>
            <p:cNvPr id="17" name="Picture 16" descr="A cartoon of a person with glasses&#10;&#10;Description automatically generated">
              <a:extLst>
                <a:ext uri="{FF2B5EF4-FFF2-40B4-BE49-F238E27FC236}">
                  <a16:creationId xmlns:a16="http://schemas.microsoft.com/office/drawing/2014/main" id="{3F041D76-9AFD-2328-CD7D-70F41912DA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51" t="13466" r="28749"/>
            <a:stretch/>
          </p:blipFill>
          <p:spPr>
            <a:xfrm>
              <a:off x="6694956" y="3643485"/>
              <a:ext cx="3371518" cy="3852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954837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7AD60087-B66A-45BA-9564-57BBE76DE550}"/>
    </a:ext>
  </a:extLst>
</a:theme>
</file>

<file path=ppt/theme/theme2.xml><?xml version="1.0" encoding="utf-8"?>
<a:theme xmlns:a="http://schemas.openxmlformats.org/drawingml/2006/main" name="1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E770111E-B486-4EAA-A02F-8D9CFC3B8542}"/>
    </a:ext>
  </a:extLst>
</a:theme>
</file>

<file path=ppt/theme/theme3.xml><?xml version="1.0" encoding="utf-8"?>
<a:theme xmlns:a="http://schemas.openxmlformats.org/drawingml/2006/main" name="4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551A0330-7290-4812-8D06-B26F8F0B52CB}"/>
    </a:ext>
  </a:extLst>
</a:theme>
</file>

<file path=ppt/theme/theme4.xml><?xml version="1.0" encoding="utf-8"?>
<a:theme xmlns:a="http://schemas.openxmlformats.org/drawingml/2006/main" name="2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2A14DADF-B0E1-4FF2-8994-A54D12217EF4}"/>
    </a:ext>
  </a:extLst>
</a:theme>
</file>

<file path=ppt/theme/theme5.xml><?xml version="1.0" encoding="utf-8"?>
<a:theme xmlns:a="http://schemas.openxmlformats.org/drawingml/2006/main" name="5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768D52F7-D42A-4A29-BBE3-C46DE7DFDC2D}"/>
    </a:ext>
  </a:extLst>
</a:theme>
</file>

<file path=ppt/theme/theme6.xml><?xml version="1.0" encoding="utf-8"?>
<a:theme xmlns:a="http://schemas.openxmlformats.org/drawingml/2006/main" name="6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F874DEDA-B431-4188-A473-41D7FB08964C}"/>
    </a:ext>
  </a:extLst>
</a:theme>
</file>

<file path=ppt/theme/theme7.xml><?xml version="1.0" encoding="utf-8"?>
<a:theme xmlns:a="http://schemas.openxmlformats.org/drawingml/2006/main" name="3_Slide 1">
  <a:themeElements>
    <a:clrScheme name="SC Colours">
      <a:dk1>
        <a:srgbClr val="011E41"/>
      </a:dk1>
      <a:lt1>
        <a:sysClr val="window" lastClr="FFFFFF"/>
      </a:lt1>
      <a:dk2>
        <a:srgbClr val="011E41"/>
      </a:dk2>
      <a:lt2>
        <a:srgbClr val="E7E6E6"/>
      </a:lt2>
      <a:accent1>
        <a:srgbClr val="006072"/>
      </a:accent1>
      <a:accent2>
        <a:srgbClr val="76BC21"/>
      </a:accent2>
      <a:accent3>
        <a:srgbClr val="19D3C5"/>
      </a:accent3>
      <a:accent4>
        <a:srgbClr val="006E43"/>
      </a:accent4>
      <a:accent5>
        <a:srgbClr val="722282"/>
      </a:accent5>
      <a:accent6>
        <a:srgbClr val="9F2241"/>
      </a:accent6>
      <a:hlink>
        <a:srgbClr val="CF3339"/>
      </a:hlink>
      <a:folHlink>
        <a:srgbClr val="FF6C0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merset Council Template  (1).pptx" id="{70CEEB1D-458D-4C93-87EE-416280025BF9}" vid="{C8B98703-2C67-4DE3-AB17-AD471FE2CA46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7b6b569b-509a-467d-b105-d97728d3fc11" ContentTypeId="0x0101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AA028AD83BE42AE87576E0A5FEC79" ma:contentTypeVersion="5" ma:contentTypeDescription="Create a new document." ma:contentTypeScope="" ma:versionID="1430ec43e916f46d35eac91ec79ed0a4">
  <xsd:schema xmlns:xsd="http://www.w3.org/2001/XMLSchema" xmlns:xs="http://www.w3.org/2001/XMLSchema" xmlns:p="http://schemas.microsoft.com/office/2006/metadata/properties" xmlns:ns2="22f9fca7-9320-443d-bf16-1395e83e82c0" targetNamespace="http://schemas.microsoft.com/office/2006/metadata/properties" ma:root="true" ma:fieldsID="51cdcaa1c299438f50ffef5aed0d71eb" ns2:_="">
    <xsd:import namespace="22f9fca7-9320-443d-bf16-1395e83e82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9fca7-9320-443d-bf16-1395e83e82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9CD234-8DB7-41CF-89C0-6E03EDB5BA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EAC751-4B01-4810-8B1D-95DF329161C3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1C4B55E-B218-453D-97F1-71C13E8BF53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607731E0-972F-4EE4-BAC0-D68D588A86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f9fca7-9320-443d-bf16-1395e83e82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d396678-c698-4451-b9ab-bac3c3310917}" enabled="1" method="Privileged" siteId="{b524f606-f77a-4aa2-8da2-fe70343b0cc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Somerset Council Template</Template>
  <TotalTime>77</TotalTime>
  <Words>437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Symbol</vt:lpstr>
      <vt:lpstr>Custom Design</vt:lpstr>
      <vt:lpstr>1_Slide 1</vt:lpstr>
      <vt:lpstr>4_Slide 1</vt:lpstr>
      <vt:lpstr>2_Slide 1</vt:lpstr>
      <vt:lpstr>5_Slide 1</vt:lpstr>
      <vt:lpstr>6_Slide 1</vt:lpstr>
      <vt:lpstr>3_Slide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Mitchell</dc:creator>
  <cp:lastModifiedBy>Kate Darlington</cp:lastModifiedBy>
  <cp:revision>2</cp:revision>
  <dcterms:created xsi:type="dcterms:W3CDTF">2024-01-26T08:03:25Z</dcterms:created>
  <dcterms:modified xsi:type="dcterms:W3CDTF">2024-01-29T09:26:19Z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0x0101009DFAA028AD83BE42AE87576E0A5FEC79</vt:lpwstr>
  </property>
</Properties>
</file>