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5"/>
    <p:sldMasterId id="2147483658" r:id="rId6"/>
    <p:sldMasterId id="2147483664" r:id="rId7"/>
    <p:sldMasterId id="2147483660" r:id="rId8"/>
    <p:sldMasterId id="2147483666" r:id="rId9"/>
    <p:sldMasterId id="2147483668" r:id="rId10"/>
    <p:sldMasterId id="2147483662" r:id="rId11"/>
    <p:sldMasterId id="2147483683" r:id="rId12"/>
  </p:sldMasterIdLst>
  <p:notesMasterIdLst>
    <p:notesMasterId r:id="rId44"/>
  </p:notesMasterIdLst>
  <p:handoutMasterIdLst>
    <p:handoutMasterId r:id="rId45"/>
  </p:handoutMasterIdLst>
  <p:sldIdLst>
    <p:sldId id="257" r:id="rId13"/>
    <p:sldId id="293" r:id="rId14"/>
    <p:sldId id="260" r:id="rId15"/>
    <p:sldId id="270" r:id="rId16"/>
    <p:sldId id="292" r:id="rId17"/>
    <p:sldId id="299" r:id="rId18"/>
    <p:sldId id="268" r:id="rId19"/>
    <p:sldId id="269" r:id="rId20"/>
    <p:sldId id="276" r:id="rId21"/>
    <p:sldId id="302" r:id="rId22"/>
    <p:sldId id="277" r:id="rId23"/>
    <p:sldId id="303" r:id="rId24"/>
    <p:sldId id="305" r:id="rId25"/>
    <p:sldId id="308" r:id="rId26"/>
    <p:sldId id="272" r:id="rId27"/>
    <p:sldId id="273" r:id="rId28"/>
    <p:sldId id="274" r:id="rId29"/>
    <p:sldId id="278" r:id="rId30"/>
    <p:sldId id="283" r:id="rId31"/>
    <p:sldId id="287" r:id="rId32"/>
    <p:sldId id="280" r:id="rId33"/>
    <p:sldId id="282" r:id="rId34"/>
    <p:sldId id="284" r:id="rId35"/>
    <p:sldId id="296" r:id="rId36"/>
    <p:sldId id="285" r:id="rId37"/>
    <p:sldId id="286" r:id="rId38"/>
    <p:sldId id="297" r:id="rId39"/>
    <p:sldId id="288" r:id="rId40"/>
    <p:sldId id="291" r:id="rId41"/>
    <p:sldId id="294" r:id="rId42"/>
    <p:sldId id="263"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CCE1A0-F5FC-D4EC-EC1F-392206654241}" name="Frederick Marais" initials="FM" userId="S::frederick.marais@somerset.gov.uk::d1356fa7-08e0-443a-9e53-05bb6fd3c45f" providerId="AD"/>
  <p188:author id="{E7AFD4AA-5B69-79B0-8C78-07F610AEFFF9}" name="Tracey Hellyar" initials="TH" userId="S::THellyar@somerset.gov.uk::f36db774-25e5-4edd-82b0-d82fc5c0b14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072"/>
    <a:srgbClr val="011E41"/>
    <a:srgbClr val="19D3C5"/>
    <a:srgbClr val="76BC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8" y="6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7.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tableStyles" Target="tableStyles.xml"/><Relationship Id="rId10" Type="http://schemas.openxmlformats.org/officeDocument/2006/relationships/slideMaster" Target="slideMasters/slideMaster6.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theme" Target="theme/theme1.xml"/><Relationship Id="rId8" Type="http://schemas.openxmlformats.org/officeDocument/2006/relationships/slideMaster" Target="slideMasters/slideMaster4.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presProps" Target="presProps.xml"/><Relationship Id="rId20" Type="http://schemas.openxmlformats.org/officeDocument/2006/relationships/slide" Target="slides/slide8.xml"/><Relationship Id="rId41" Type="http://schemas.openxmlformats.org/officeDocument/2006/relationships/slide" Target="slides/slide29.xml"/><Relationship Id="rId1" Type="http://schemas.openxmlformats.org/officeDocument/2006/relationships/customXml" Target="../customXml/item1.xml"/><Relationship Id="rId6" Type="http://schemas.openxmlformats.org/officeDocument/2006/relationships/slideMaster" Target="slideMasters/slideMaster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1E2C90-FBC6-E37B-61A6-B69897A3EB0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17FCEEF8-FA2E-0E34-7170-60CC082493B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4EA079-2DF0-4519-9D44-C5FEA9F9D809}" type="datetimeFigureOut">
              <a:rPr lang="en-GB" smtClean="0"/>
              <a:t>12/12/2023</a:t>
            </a:fld>
            <a:endParaRPr lang="en-GB"/>
          </a:p>
        </p:txBody>
      </p:sp>
      <p:sp>
        <p:nvSpPr>
          <p:cNvPr id="4" name="Footer Placeholder 3">
            <a:extLst>
              <a:ext uri="{FF2B5EF4-FFF2-40B4-BE49-F238E27FC236}">
                <a16:creationId xmlns:a16="http://schemas.microsoft.com/office/drawing/2014/main" id="{DF8E4C6B-AC6E-BE49-7E90-3D438ED7325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5047CE52-C97E-DCF0-DCF7-A61ECD9DED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70BEA3-A71A-41F8-902B-A9BB571639B1}" type="slidenum">
              <a:rPr lang="en-GB" smtClean="0"/>
              <a:t>‹#›</a:t>
            </a:fld>
            <a:endParaRPr lang="en-GB"/>
          </a:p>
        </p:txBody>
      </p:sp>
    </p:spTree>
    <p:extLst>
      <p:ext uri="{BB962C8B-B14F-4D97-AF65-F5344CB8AC3E}">
        <p14:creationId xmlns:p14="http://schemas.microsoft.com/office/powerpoint/2010/main" val="20754172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4AB0D0-8AEB-41E1-A72C-FE34B1678B0D}" type="datetimeFigureOut">
              <a:rPr lang="en-GB" smtClean="0"/>
              <a:t>12/12/2023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99E98C-7401-4C68-AAD2-BC26A1380E66}" type="slidenum">
              <a:rPr lang="en-GB" smtClean="0"/>
              <a:t>‹#›</a:t>
            </a:fld>
            <a:endParaRPr lang="en-GB"/>
          </a:p>
        </p:txBody>
      </p:sp>
    </p:spTree>
    <p:extLst>
      <p:ext uri="{BB962C8B-B14F-4D97-AF65-F5344CB8AC3E}">
        <p14:creationId xmlns:p14="http://schemas.microsoft.com/office/powerpoint/2010/main" val="3317735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INTENT is a smoking prevention programme for years 7 – 10.  It is evidence-based and provides teachers with two one-hour tobacco sessions to be delivered each year. Detailed session plans and a Curriculum Guide support delivery. </a:t>
            </a:r>
          </a:p>
          <a:p>
            <a:r>
              <a:rPr lang="en-GB"/>
              <a:t>The programme covers various themes which build incrementally over the 4 years. The activities are engaging for students.</a:t>
            </a:r>
          </a:p>
          <a:p>
            <a:r>
              <a:rPr lang="en-GB"/>
              <a:t>As part of each session students repeatedly form implementation intentions to refuse cigarettes. Practising how to respond to environmental cues to achieve a goal before the opportunity to act presents itself.</a:t>
            </a:r>
          </a:p>
          <a:p>
            <a:r>
              <a:rPr lang="en-GB"/>
              <a:t>New resources have been added to the programme around vaping, which can be delivered in addition to the smoking prevention resources.</a:t>
            </a:r>
          </a:p>
          <a:p>
            <a:endParaRPr lang="en-GB"/>
          </a:p>
          <a:p>
            <a:endParaRPr lang="en-GB"/>
          </a:p>
        </p:txBody>
      </p:sp>
      <p:sp>
        <p:nvSpPr>
          <p:cNvPr id="4" name="Slide Number Placeholder 3"/>
          <p:cNvSpPr>
            <a:spLocks noGrp="1"/>
          </p:cNvSpPr>
          <p:nvPr>
            <p:ph type="sldNum" sz="quarter" idx="5"/>
          </p:nvPr>
        </p:nvSpPr>
        <p:spPr/>
        <p:txBody>
          <a:bodyPr/>
          <a:lstStyle/>
          <a:p>
            <a:fld id="{E899E98C-7401-4C68-AAD2-BC26A1380E66}" type="slidenum">
              <a:rPr lang="en-GB" smtClean="0"/>
              <a:t>28</a:t>
            </a:fld>
            <a:endParaRPr lang="en-GB"/>
          </a:p>
        </p:txBody>
      </p:sp>
    </p:spTree>
    <p:extLst>
      <p:ext uri="{BB962C8B-B14F-4D97-AF65-F5344CB8AC3E}">
        <p14:creationId xmlns:p14="http://schemas.microsoft.com/office/powerpoint/2010/main" val="3133656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INTENT is the result of 20 years of research. Findings published in 2019 – very current.</a:t>
            </a:r>
          </a:p>
          <a:p>
            <a:r>
              <a:rPr lang="en-GB"/>
              <a:t>INTENT significantly reduces smoking initiation.  Adolescents who received INTENT were 25.6% less likely to start.</a:t>
            </a:r>
          </a:p>
          <a:p>
            <a:r>
              <a:rPr lang="en-GB"/>
              <a:t>INTENT significantly reduced the likelihood of young people moving from e-cigarettes to cigarettes.</a:t>
            </a:r>
          </a:p>
          <a:p>
            <a:r>
              <a:rPr lang="en-GB"/>
              <a:t>The skills and approach can be used with other PSHE topics such as drugs and alcohol.</a:t>
            </a:r>
          </a:p>
          <a:p>
            <a:endParaRPr lang="en-GB"/>
          </a:p>
        </p:txBody>
      </p:sp>
      <p:sp>
        <p:nvSpPr>
          <p:cNvPr id="4" name="Slide Number Placeholder 3"/>
          <p:cNvSpPr>
            <a:spLocks noGrp="1"/>
          </p:cNvSpPr>
          <p:nvPr>
            <p:ph type="sldNum" sz="quarter" idx="5"/>
          </p:nvPr>
        </p:nvSpPr>
        <p:spPr/>
        <p:txBody>
          <a:bodyPr/>
          <a:lstStyle/>
          <a:p>
            <a:fld id="{E899E98C-7401-4C68-AAD2-BC26A1380E66}" type="slidenum">
              <a:rPr lang="en-GB" smtClean="0"/>
              <a:t>29</a:t>
            </a:fld>
            <a:endParaRPr lang="en-GB"/>
          </a:p>
        </p:txBody>
      </p:sp>
    </p:spTree>
    <p:extLst>
      <p:ext uri="{BB962C8B-B14F-4D97-AF65-F5344CB8AC3E}">
        <p14:creationId xmlns:p14="http://schemas.microsoft.com/office/powerpoint/2010/main" val="2383113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831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47900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smtClean="0"/>
              <a:t>12/12/2023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86331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smtClean="0"/>
              <a:t>12/12/2023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63276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smtClean="0"/>
              <a:t>12/12/2023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7667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12/12/2023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93009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795255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76509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799011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142545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363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0229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7F8953B-80E1-4E3A-5FB9-8FB3390CADA8}"/>
              </a:ext>
            </a:extLst>
          </p:cNvPr>
          <p:cNvSpPr>
            <a:spLocks noGrp="1"/>
          </p:cNvSpPr>
          <p:nvPr>
            <p:ph type="pic" sz="quarter" idx="10"/>
          </p:nvPr>
        </p:nvSpPr>
        <p:spPr>
          <a:xfrm>
            <a:off x="7495786" y="456422"/>
            <a:ext cx="4339656" cy="2252272"/>
          </a:xfrm>
          <a:prstGeom prst="rect">
            <a:avLst/>
          </a:prstGeom>
        </p:spPr>
        <p:txBody>
          <a:bodyPr/>
          <a:lstStyle/>
          <a:p>
            <a:endParaRPr lang="en-GB"/>
          </a:p>
        </p:txBody>
      </p:sp>
      <p:sp>
        <p:nvSpPr>
          <p:cNvPr id="4" name="Picture Placeholder 2">
            <a:extLst>
              <a:ext uri="{FF2B5EF4-FFF2-40B4-BE49-F238E27FC236}">
                <a16:creationId xmlns:a16="http://schemas.microsoft.com/office/drawing/2014/main" id="{61F0BF9F-567D-69BA-EC66-A752E3B3EE9F}"/>
              </a:ext>
            </a:extLst>
          </p:cNvPr>
          <p:cNvSpPr>
            <a:spLocks noGrp="1"/>
          </p:cNvSpPr>
          <p:nvPr>
            <p:ph type="pic" sz="quarter" idx="11"/>
          </p:nvPr>
        </p:nvSpPr>
        <p:spPr>
          <a:xfrm>
            <a:off x="7495786" y="3576309"/>
            <a:ext cx="4339656" cy="2252272"/>
          </a:xfrm>
          <a:prstGeom prst="rect">
            <a:avLst/>
          </a:prstGeom>
        </p:spPr>
        <p:txBody>
          <a:bodyPr/>
          <a:lstStyle/>
          <a:p>
            <a:endParaRPr lang="en-GB"/>
          </a:p>
        </p:txBody>
      </p:sp>
    </p:spTree>
    <p:extLst>
      <p:ext uri="{BB962C8B-B14F-4D97-AF65-F5344CB8AC3E}">
        <p14:creationId xmlns:p14="http://schemas.microsoft.com/office/powerpoint/2010/main" val="3512265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8475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7D4F51E-9C34-DBAD-CC57-291494DBAB62}"/>
              </a:ext>
            </a:extLst>
          </p:cNvPr>
          <p:cNvSpPr>
            <a:spLocks noGrp="1"/>
          </p:cNvSpPr>
          <p:nvPr>
            <p:ph type="pic" sz="quarter" idx="10"/>
          </p:nvPr>
        </p:nvSpPr>
        <p:spPr>
          <a:xfrm>
            <a:off x="8420100" y="1517650"/>
            <a:ext cx="2906713" cy="1911350"/>
          </a:xfrm>
          <a:prstGeom prst="rect">
            <a:avLst/>
          </a:prstGeom>
        </p:spPr>
        <p:txBody>
          <a:bodyPr/>
          <a:lstStyle/>
          <a:p>
            <a:endParaRPr lang="en-GB"/>
          </a:p>
        </p:txBody>
      </p:sp>
      <p:sp>
        <p:nvSpPr>
          <p:cNvPr id="4" name="Picture Placeholder 2">
            <a:extLst>
              <a:ext uri="{FF2B5EF4-FFF2-40B4-BE49-F238E27FC236}">
                <a16:creationId xmlns:a16="http://schemas.microsoft.com/office/drawing/2014/main" id="{EA2FA4F6-C353-88B3-C993-8DE6ED4BF003}"/>
              </a:ext>
            </a:extLst>
          </p:cNvPr>
          <p:cNvSpPr>
            <a:spLocks noGrp="1"/>
          </p:cNvSpPr>
          <p:nvPr>
            <p:ph type="pic" sz="quarter" idx="11"/>
          </p:nvPr>
        </p:nvSpPr>
        <p:spPr>
          <a:xfrm>
            <a:off x="8420099" y="3586552"/>
            <a:ext cx="2906713" cy="1911350"/>
          </a:xfrm>
          <a:prstGeom prst="rect">
            <a:avLst/>
          </a:prstGeom>
        </p:spPr>
        <p:txBody>
          <a:bodyPr/>
          <a:lstStyle/>
          <a:p>
            <a:endParaRPr lang="en-GB"/>
          </a:p>
        </p:txBody>
      </p:sp>
    </p:spTree>
    <p:extLst>
      <p:ext uri="{BB962C8B-B14F-4D97-AF65-F5344CB8AC3E}">
        <p14:creationId xmlns:p14="http://schemas.microsoft.com/office/powerpoint/2010/main" val="2594994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FDFCC89-4DBE-6454-EA6D-F376C03455AE}"/>
              </a:ext>
            </a:extLst>
          </p:cNvPr>
          <p:cNvSpPr>
            <a:spLocks noGrp="1"/>
          </p:cNvSpPr>
          <p:nvPr>
            <p:ph type="pic" sz="quarter" idx="10"/>
          </p:nvPr>
        </p:nvSpPr>
        <p:spPr>
          <a:xfrm>
            <a:off x="906463" y="4468813"/>
            <a:ext cx="2924175" cy="1992312"/>
          </a:xfrm>
          <a:prstGeom prst="rect">
            <a:avLst/>
          </a:prstGeom>
        </p:spPr>
        <p:txBody>
          <a:bodyPr/>
          <a:lstStyle/>
          <a:p>
            <a:endParaRPr lang="en-GB"/>
          </a:p>
        </p:txBody>
      </p:sp>
      <p:sp>
        <p:nvSpPr>
          <p:cNvPr id="7" name="Picture Placeholder 4">
            <a:extLst>
              <a:ext uri="{FF2B5EF4-FFF2-40B4-BE49-F238E27FC236}">
                <a16:creationId xmlns:a16="http://schemas.microsoft.com/office/drawing/2014/main" id="{34104393-F7D0-8059-FA49-FBB10150647E}"/>
              </a:ext>
            </a:extLst>
          </p:cNvPr>
          <p:cNvSpPr>
            <a:spLocks noGrp="1"/>
          </p:cNvSpPr>
          <p:nvPr>
            <p:ph type="pic" sz="quarter" idx="12"/>
          </p:nvPr>
        </p:nvSpPr>
        <p:spPr>
          <a:xfrm>
            <a:off x="4633912" y="4466268"/>
            <a:ext cx="2924175" cy="1992312"/>
          </a:xfrm>
          <a:prstGeom prst="rect">
            <a:avLst/>
          </a:prstGeom>
        </p:spPr>
        <p:txBody>
          <a:bodyPr/>
          <a:lstStyle/>
          <a:p>
            <a:endParaRPr lang="en-GB"/>
          </a:p>
        </p:txBody>
      </p:sp>
      <p:sp>
        <p:nvSpPr>
          <p:cNvPr id="8" name="Picture Placeholder 4">
            <a:extLst>
              <a:ext uri="{FF2B5EF4-FFF2-40B4-BE49-F238E27FC236}">
                <a16:creationId xmlns:a16="http://schemas.microsoft.com/office/drawing/2014/main" id="{32423352-6820-9DE5-875E-25A3933A81FA}"/>
              </a:ext>
            </a:extLst>
          </p:cNvPr>
          <p:cNvSpPr>
            <a:spLocks noGrp="1"/>
          </p:cNvSpPr>
          <p:nvPr>
            <p:ph type="pic" sz="quarter" idx="13"/>
          </p:nvPr>
        </p:nvSpPr>
        <p:spPr>
          <a:xfrm>
            <a:off x="8208962" y="4466268"/>
            <a:ext cx="2924175" cy="1992312"/>
          </a:xfrm>
          <a:prstGeom prst="rect">
            <a:avLst/>
          </a:prstGeom>
        </p:spPr>
        <p:txBody>
          <a:bodyPr/>
          <a:lstStyle/>
          <a:p>
            <a:endParaRPr lang="en-GB"/>
          </a:p>
        </p:txBody>
      </p:sp>
    </p:spTree>
    <p:extLst>
      <p:ext uri="{BB962C8B-B14F-4D97-AF65-F5344CB8AC3E}">
        <p14:creationId xmlns:p14="http://schemas.microsoft.com/office/powerpoint/2010/main" val="1091497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3043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03964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279720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7.xml"/><Relationship Id="rId1" Type="http://schemas.openxmlformats.org/officeDocument/2006/relationships/slideLayout" Target="../slideLayouts/slideLayout7.xml"/><Relationship Id="rId4" Type="http://schemas.openxmlformats.org/officeDocument/2006/relationships/image" Target="../media/image6.sv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8.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Shape">
            <a:extLst>
              <a:ext uri="{FF2B5EF4-FFF2-40B4-BE49-F238E27FC236}">
                <a16:creationId xmlns:a16="http://schemas.microsoft.com/office/drawing/2014/main" id="{5904852E-5BDE-4F31-A115-E7DEAB6B145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5447" t="24791" r="11469" b="22353"/>
          <a:stretch/>
        </p:blipFill>
        <p:spPr>
          <a:xfrm>
            <a:off x="0" y="0"/>
            <a:ext cx="10229850" cy="6858000"/>
          </a:xfrm>
          <a:prstGeom prst="rect">
            <a:avLst/>
          </a:prstGeom>
        </p:spPr>
      </p:pic>
      <p:pic>
        <p:nvPicPr>
          <p:cNvPr id="8" name="Picture 7" descr="Logo&#10;&#10;Description automatically generated with low confidence">
            <a:extLst>
              <a:ext uri="{FF2B5EF4-FFF2-40B4-BE49-F238E27FC236}">
                <a16:creationId xmlns:a16="http://schemas.microsoft.com/office/drawing/2014/main" id="{176EED41-9290-52DD-F99B-00E4C7CA069F}"/>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82778"/>
          <a:stretch/>
        </p:blipFill>
        <p:spPr>
          <a:xfrm>
            <a:off x="895001" y="5063180"/>
            <a:ext cx="3981799" cy="1013770"/>
          </a:xfrm>
          <a:prstGeom prst="rect">
            <a:avLst/>
          </a:prstGeom>
        </p:spPr>
      </p:pic>
    </p:spTree>
    <p:extLst>
      <p:ext uri="{BB962C8B-B14F-4D97-AF65-F5344CB8AC3E}">
        <p14:creationId xmlns:p14="http://schemas.microsoft.com/office/powerpoint/2010/main" val="1633217866"/>
      </p:ext>
    </p:extLst>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20F74B-3053-4EA7-6612-79CE9C12273A}"/>
              </a:ext>
            </a:extLst>
          </p:cNvPr>
          <p:cNvSpPr/>
          <p:nvPr userDrawn="1"/>
        </p:nvSpPr>
        <p:spPr>
          <a:xfrm>
            <a:off x="0" y="-2160"/>
            <a:ext cx="12192000" cy="1667058"/>
          </a:xfrm>
          <a:prstGeom prst="rect">
            <a:avLst/>
          </a:prstGeom>
          <a:solidFill>
            <a:srgbClr val="006072"/>
          </a:solidFill>
          <a:ln>
            <a:solidFill>
              <a:srgbClr val="0060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ack and white spiral&#10;&#10;Description automatically generated with low confidence">
            <a:extLst>
              <a:ext uri="{FF2B5EF4-FFF2-40B4-BE49-F238E27FC236}">
                <a16:creationId xmlns:a16="http://schemas.microsoft.com/office/drawing/2014/main" id="{AB12C66F-87DB-1D82-E46D-4AB472A1EFD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6664722">
            <a:off x="6781850" y="-1855217"/>
            <a:ext cx="6318409" cy="6276287"/>
          </a:xfrm>
          <a:prstGeom prst="rect">
            <a:avLst/>
          </a:prstGeom>
        </p:spPr>
      </p:pic>
    </p:spTree>
    <p:extLst>
      <p:ext uri="{BB962C8B-B14F-4D97-AF65-F5344CB8AC3E}">
        <p14:creationId xmlns:p14="http://schemas.microsoft.com/office/powerpoint/2010/main" val="244659164"/>
      </p:ext>
    </p:extLst>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E3451E-B880-94C7-0B09-43313F30BC1D}"/>
              </a:ext>
            </a:extLst>
          </p:cNvPr>
          <p:cNvSpPr/>
          <p:nvPr userDrawn="1"/>
        </p:nvSpPr>
        <p:spPr>
          <a:xfrm>
            <a:off x="7004482" y="1"/>
            <a:ext cx="5187518" cy="6922652"/>
          </a:xfrm>
          <a:prstGeom prst="rect">
            <a:avLst/>
          </a:prstGeom>
          <a:solidFill>
            <a:srgbClr val="006072"/>
          </a:solidFill>
          <a:ln>
            <a:solidFill>
              <a:srgbClr val="0060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Circle&#10;&#10;Description automatically generated">
            <a:extLst>
              <a:ext uri="{FF2B5EF4-FFF2-40B4-BE49-F238E27FC236}">
                <a16:creationId xmlns:a16="http://schemas.microsoft.com/office/drawing/2014/main" id="{81677155-4FAF-D144-791F-3758B3D63D8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5224" r="25687" b="64051"/>
          <a:stretch/>
        </p:blipFill>
        <p:spPr>
          <a:xfrm rot="19800000">
            <a:off x="7053743" y="4370025"/>
            <a:ext cx="5792286" cy="3766803"/>
          </a:xfrm>
          <a:prstGeom prst="rect">
            <a:avLst/>
          </a:prstGeom>
        </p:spPr>
      </p:pic>
      <p:cxnSp>
        <p:nvCxnSpPr>
          <p:cNvPr id="8" name="Straight Connector 7">
            <a:extLst>
              <a:ext uri="{FF2B5EF4-FFF2-40B4-BE49-F238E27FC236}">
                <a16:creationId xmlns:a16="http://schemas.microsoft.com/office/drawing/2014/main" id="{859AEF0C-9591-6D91-3888-D1A07A1492E8}"/>
              </a:ext>
            </a:extLst>
          </p:cNvPr>
          <p:cNvCxnSpPr>
            <a:cxnSpLocks/>
          </p:cNvCxnSpPr>
          <p:nvPr userDrawn="1"/>
        </p:nvCxnSpPr>
        <p:spPr>
          <a:xfrm>
            <a:off x="847550" y="1248063"/>
            <a:ext cx="5837335" cy="0"/>
          </a:xfrm>
          <a:prstGeom prst="line">
            <a:avLst/>
          </a:prstGeom>
          <a:ln w="19050">
            <a:solidFill>
              <a:srgbClr val="00607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2250820"/>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C9B9B39-0EAE-663F-8916-D13B0E3836A9}"/>
              </a:ext>
            </a:extLst>
          </p:cNvPr>
          <p:cNvCxnSpPr>
            <a:cxnSpLocks/>
          </p:cNvCxnSpPr>
          <p:nvPr userDrawn="1"/>
        </p:nvCxnSpPr>
        <p:spPr>
          <a:xfrm>
            <a:off x="847550" y="1248063"/>
            <a:ext cx="10496899" cy="0"/>
          </a:xfrm>
          <a:prstGeom prst="line">
            <a:avLst/>
          </a:prstGeom>
          <a:ln w="19050">
            <a:solidFill>
              <a:srgbClr val="00607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1A453FC0-0102-35C4-F1B4-3B8B75CE6BF5}"/>
              </a:ext>
            </a:extLst>
          </p:cNvPr>
          <p:cNvSpPr/>
          <p:nvPr userDrawn="1"/>
        </p:nvSpPr>
        <p:spPr>
          <a:xfrm>
            <a:off x="0" y="6383547"/>
            <a:ext cx="12192000" cy="539103"/>
          </a:xfrm>
          <a:prstGeom prst="rect">
            <a:avLst/>
          </a:prstGeom>
          <a:solidFill>
            <a:srgbClr val="006072"/>
          </a:solidFill>
          <a:ln>
            <a:solidFill>
              <a:srgbClr val="0060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Circle&#10;&#10;Description automatically generated">
            <a:extLst>
              <a:ext uri="{FF2B5EF4-FFF2-40B4-BE49-F238E27FC236}">
                <a16:creationId xmlns:a16="http://schemas.microsoft.com/office/drawing/2014/main" id="{B083A677-4B28-1812-C4A1-BB7ED0E557B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5224" r="25687" b="64051"/>
          <a:stretch/>
        </p:blipFill>
        <p:spPr>
          <a:xfrm rot="19800000">
            <a:off x="7291524" y="5132462"/>
            <a:ext cx="4989911" cy="3041270"/>
          </a:xfrm>
          <a:prstGeom prst="rect">
            <a:avLst/>
          </a:prstGeom>
        </p:spPr>
      </p:pic>
    </p:spTree>
    <p:extLst>
      <p:ext uri="{BB962C8B-B14F-4D97-AF65-F5344CB8AC3E}">
        <p14:creationId xmlns:p14="http://schemas.microsoft.com/office/powerpoint/2010/main" val="684240875"/>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C9B9B39-0EAE-663F-8916-D13B0E3836A9}"/>
              </a:ext>
            </a:extLst>
          </p:cNvPr>
          <p:cNvCxnSpPr>
            <a:cxnSpLocks/>
          </p:cNvCxnSpPr>
          <p:nvPr userDrawn="1"/>
        </p:nvCxnSpPr>
        <p:spPr>
          <a:xfrm>
            <a:off x="847550" y="1248063"/>
            <a:ext cx="10496899" cy="0"/>
          </a:xfrm>
          <a:prstGeom prst="line">
            <a:avLst/>
          </a:prstGeom>
          <a:ln w="19050">
            <a:solidFill>
              <a:srgbClr val="00607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E886B4E-914A-6D02-BC61-6FEAAE502B52}"/>
              </a:ext>
            </a:extLst>
          </p:cNvPr>
          <p:cNvSpPr/>
          <p:nvPr userDrawn="1"/>
        </p:nvSpPr>
        <p:spPr>
          <a:xfrm>
            <a:off x="0" y="6383547"/>
            <a:ext cx="12192000" cy="539103"/>
          </a:xfrm>
          <a:prstGeom prst="rect">
            <a:avLst/>
          </a:prstGeom>
          <a:solidFill>
            <a:srgbClr val="006072"/>
          </a:solidFill>
          <a:ln>
            <a:solidFill>
              <a:srgbClr val="0060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Circle&#10;&#10;Description automatically generated">
            <a:extLst>
              <a:ext uri="{FF2B5EF4-FFF2-40B4-BE49-F238E27FC236}">
                <a16:creationId xmlns:a16="http://schemas.microsoft.com/office/drawing/2014/main" id="{6CA36070-64C1-1CC1-E342-A4DD4F4A025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5224" r="25687" b="64051"/>
          <a:stretch/>
        </p:blipFill>
        <p:spPr>
          <a:xfrm rot="19800000">
            <a:off x="7291524" y="5132462"/>
            <a:ext cx="4989911" cy="3041270"/>
          </a:xfrm>
          <a:prstGeom prst="rect">
            <a:avLst/>
          </a:prstGeom>
        </p:spPr>
      </p:pic>
    </p:spTree>
    <p:extLst>
      <p:ext uri="{BB962C8B-B14F-4D97-AF65-F5344CB8AC3E}">
        <p14:creationId xmlns:p14="http://schemas.microsoft.com/office/powerpoint/2010/main" val="3973119817"/>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C9B9B39-0EAE-663F-8916-D13B0E3836A9}"/>
              </a:ext>
            </a:extLst>
          </p:cNvPr>
          <p:cNvCxnSpPr>
            <a:cxnSpLocks/>
          </p:cNvCxnSpPr>
          <p:nvPr userDrawn="1"/>
        </p:nvCxnSpPr>
        <p:spPr>
          <a:xfrm>
            <a:off x="847550" y="1248063"/>
            <a:ext cx="10496899" cy="0"/>
          </a:xfrm>
          <a:prstGeom prst="line">
            <a:avLst/>
          </a:prstGeom>
          <a:ln w="19050">
            <a:solidFill>
              <a:srgbClr val="00607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A68A6119-C88D-3649-1CD4-7CC0622E9784}"/>
              </a:ext>
            </a:extLst>
          </p:cNvPr>
          <p:cNvSpPr/>
          <p:nvPr userDrawn="1"/>
        </p:nvSpPr>
        <p:spPr>
          <a:xfrm>
            <a:off x="0" y="6383547"/>
            <a:ext cx="12192000" cy="539103"/>
          </a:xfrm>
          <a:prstGeom prst="rect">
            <a:avLst/>
          </a:prstGeom>
          <a:solidFill>
            <a:srgbClr val="006072"/>
          </a:solidFill>
          <a:ln>
            <a:solidFill>
              <a:srgbClr val="0060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Circle&#10;&#10;Description automatically generated">
            <a:extLst>
              <a:ext uri="{FF2B5EF4-FFF2-40B4-BE49-F238E27FC236}">
                <a16:creationId xmlns:a16="http://schemas.microsoft.com/office/drawing/2014/main" id="{D47B3F49-4DAA-D4D0-1CB6-2B7CBB9B6B0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5224" r="25687" b="64051"/>
          <a:stretch/>
        </p:blipFill>
        <p:spPr>
          <a:xfrm rot="19800000">
            <a:off x="7291524" y="5132462"/>
            <a:ext cx="4989911" cy="3041270"/>
          </a:xfrm>
          <a:prstGeom prst="rect">
            <a:avLst/>
          </a:prstGeom>
        </p:spPr>
      </p:pic>
    </p:spTree>
    <p:extLst>
      <p:ext uri="{BB962C8B-B14F-4D97-AF65-F5344CB8AC3E}">
        <p14:creationId xmlns:p14="http://schemas.microsoft.com/office/powerpoint/2010/main" val="2066364808"/>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15950EE9-87B8-A6A1-83DF-026C64CBFB6A}"/>
              </a:ext>
            </a:extLst>
          </p:cNvPr>
          <p:cNvCxnSpPr>
            <a:cxnSpLocks/>
          </p:cNvCxnSpPr>
          <p:nvPr userDrawn="1"/>
        </p:nvCxnSpPr>
        <p:spPr>
          <a:xfrm>
            <a:off x="4692072" y="6008963"/>
            <a:ext cx="6902165" cy="0"/>
          </a:xfrm>
          <a:prstGeom prst="line">
            <a:avLst/>
          </a:prstGeom>
          <a:ln w="19050">
            <a:solidFill>
              <a:srgbClr val="006072"/>
            </a:solidFill>
          </a:ln>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733E436F-A51F-4978-BFD2-80DC7D457BB2}"/>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5000" b="7822"/>
          <a:stretch/>
        </p:blipFill>
        <p:spPr>
          <a:xfrm>
            <a:off x="0" y="2613891"/>
            <a:ext cx="4231614" cy="4244108"/>
          </a:xfrm>
          <a:prstGeom prst="rect">
            <a:avLst/>
          </a:prstGeom>
        </p:spPr>
      </p:pic>
    </p:spTree>
    <p:extLst>
      <p:ext uri="{BB962C8B-B14F-4D97-AF65-F5344CB8AC3E}">
        <p14:creationId xmlns:p14="http://schemas.microsoft.com/office/powerpoint/2010/main" val="1347444650"/>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12/12/2023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cxnSp>
        <p:nvCxnSpPr>
          <p:cNvPr id="7" name="Straight Connector 6">
            <a:extLst>
              <a:ext uri="{FF2B5EF4-FFF2-40B4-BE49-F238E27FC236}">
                <a16:creationId xmlns:a16="http://schemas.microsoft.com/office/drawing/2014/main" id="{E46EEF9F-F643-0005-9A9E-509A0FDAFD0D}"/>
              </a:ext>
            </a:extLst>
          </p:cNvPr>
          <p:cNvCxnSpPr>
            <a:cxnSpLocks/>
          </p:cNvCxnSpPr>
          <p:nvPr userDrawn="1"/>
        </p:nvCxnSpPr>
        <p:spPr>
          <a:xfrm>
            <a:off x="847550" y="1248063"/>
            <a:ext cx="10496899" cy="0"/>
          </a:xfrm>
          <a:prstGeom prst="line">
            <a:avLst/>
          </a:prstGeom>
          <a:ln w="19050">
            <a:solidFill>
              <a:srgbClr val="00607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4D8B7C3-D24C-927C-48FB-3BAFEE0F320F}"/>
              </a:ext>
            </a:extLst>
          </p:cNvPr>
          <p:cNvSpPr/>
          <p:nvPr userDrawn="1"/>
        </p:nvSpPr>
        <p:spPr>
          <a:xfrm>
            <a:off x="0" y="6383547"/>
            <a:ext cx="12192000" cy="539103"/>
          </a:xfrm>
          <a:prstGeom prst="rect">
            <a:avLst/>
          </a:prstGeom>
          <a:solidFill>
            <a:srgbClr val="006072"/>
          </a:solidFill>
          <a:ln>
            <a:solidFill>
              <a:srgbClr val="0060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Circle&#10;&#10;Description automatically generated">
            <a:extLst>
              <a:ext uri="{FF2B5EF4-FFF2-40B4-BE49-F238E27FC236}">
                <a16:creationId xmlns:a16="http://schemas.microsoft.com/office/drawing/2014/main" id="{AAA8DB4A-A0D7-6553-5D74-5307D7AFE926}"/>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l="35224" r="25687" b="64051"/>
          <a:stretch/>
        </p:blipFill>
        <p:spPr>
          <a:xfrm rot="19800000">
            <a:off x="7291524" y="5132462"/>
            <a:ext cx="4989911" cy="3041270"/>
          </a:xfrm>
          <a:prstGeom prst="rect">
            <a:avLst/>
          </a:prstGeom>
        </p:spPr>
      </p:pic>
    </p:spTree>
    <p:extLst>
      <p:ext uri="{BB962C8B-B14F-4D97-AF65-F5344CB8AC3E}">
        <p14:creationId xmlns:p14="http://schemas.microsoft.com/office/powerpoint/2010/main" val="3449817344"/>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healthysomerset.co.uk/smokefree/support-me/" TargetMode="Externa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ash.org.uk/resources/view/ash-brief-for-local-authorities-on-youth-vaping" TargetMode="Externa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1.png"/></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cypsomersethealth.org/?page=vaping" TargetMode="Externa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hyperlink" Target="https://www.healthysomerset.co.uk/smokefree/resources-for-professionals/" TargetMode="External"/><Relationship Id="rId2" Type="http://schemas.openxmlformats.org/officeDocument/2006/relationships/hyperlink" Target="https://www.healthysomerset.co.uk/smokefree/" TargetMode="External"/><Relationship Id="rId1" Type="http://schemas.openxmlformats.org/officeDocument/2006/relationships/slideLayout" Target="../slideLayouts/slideLayout19.x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hyperlink" Target="https://www.healthysomerset.co.uk/smokefree/" TargetMode="External"/><Relationship Id="rId7" Type="http://schemas.openxmlformats.org/officeDocument/2006/relationships/image" Target="../media/image21.png"/><Relationship Id="rId2" Type="http://schemas.openxmlformats.org/officeDocument/2006/relationships/hyperlink" Target="mailto:smokefreelife@somerset.gov.uk" TargetMode="Externa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hyperlink" Target="mailto:tracey.hellyar@somerset.gov.uk" TargetMode="External"/><Relationship Id="rId4" Type="http://schemas.openxmlformats.org/officeDocument/2006/relationships/hyperlink" Target="mailto:caroline.brooks@somerset.gov.uk"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hyperlink" Target="mailto:nicola.crocker@somerset.gov.uk" TargetMode="External"/><Relationship Id="rId2" Type="http://schemas.openxmlformats.org/officeDocument/2006/relationships/hyperlink" Target="https://cypsomersethealth.org/?ks=1&amp;page=intent_smoking_prevention_programme" TargetMode="External"/><Relationship Id="rId1" Type="http://schemas.openxmlformats.org/officeDocument/2006/relationships/slideLayout" Target="../slideLayouts/slideLayout19.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9A69677-82D3-7BB6-F4D1-809EDEB52FF0}"/>
              </a:ext>
            </a:extLst>
          </p:cNvPr>
          <p:cNvSpPr txBox="1"/>
          <p:nvPr/>
        </p:nvSpPr>
        <p:spPr>
          <a:xfrm>
            <a:off x="813936" y="1208151"/>
            <a:ext cx="8125877" cy="4031873"/>
          </a:xfrm>
          <a:prstGeom prst="rect">
            <a:avLst/>
          </a:prstGeom>
          <a:noFill/>
        </p:spPr>
        <p:txBody>
          <a:bodyPr wrap="square" lIns="91440" tIns="45720" rIns="91440" bIns="45720" rtlCol="0" anchor="t">
            <a:spAutoFit/>
          </a:bodyPr>
          <a:lstStyle/>
          <a:p>
            <a:r>
              <a:rPr lang="en-GB" sz="4000" b="1">
                <a:solidFill>
                  <a:schemeClr val="bg1"/>
                </a:solidFill>
                <a:latin typeface="Arial"/>
                <a:cs typeface="Arial"/>
              </a:rPr>
              <a:t>Smokefree Somerset</a:t>
            </a:r>
          </a:p>
          <a:p>
            <a:endParaRPr lang="en-GB" sz="4000" b="1">
              <a:solidFill>
                <a:schemeClr val="bg1"/>
              </a:solidFill>
              <a:latin typeface="Arial"/>
              <a:cs typeface="Arial"/>
            </a:endParaRPr>
          </a:p>
          <a:p>
            <a:r>
              <a:rPr lang="en-GB" sz="3200" b="1">
                <a:solidFill>
                  <a:schemeClr val="bg1"/>
                </a:solidFill>
                <a:latin typeface="Arial"/>
                <a:cs typeface="Arial"/>
              </a:rPr>
              <a:t>School Nurse training:</a:t>
            </a:r>
          </a:p>
          <a:p>
            <a:r>
              <a:rPr lang="en-GB" sz="3200" b="1">
                <a:solidFill>
                  <a:schemeClr val="bg1"/>
                </a:solidFill>
                <a:latin typeface="Arial"/>
                <a:cs typeface="Arial"/>
              </a:rPr>
              <a:t>Information and Brief Interventions for smoking and vaping</a:t>
            </a:r>
          </a:p>
          <a:p>
            <a:endParaRPr lang="en-GB" sz="2000" b="1">
              <a:solidFill>
                <a:schemeClr val="bg1"/>
              </a:solidFill>
              <a:latin typeface="Arial"/>
              <a:cs typeface="Arial"/>
            </a:endParaRPr>
          </a:p>
          <a:p>
            <a:endParaRPr lang="en-GB" sz="2000" b="1">
              <a:solidFill>
                <a:schemeClr val="bg1"/>
              </a:solidFill>
              <a:latin typeface="Arial"/>
              <a:cs typeface="Arial"/>
            </a:endParaRPr>
          </a:p>
          <a:p>
            <a:r>
              <a:rPr lang="en-GB" sz="2000" b="1">
                <a:solidFill>
                  <a:schemeClr val="bg1"/>
                </a:solidFill>
                <a:latin typeface="Arial"/>
                <a:cs typeface="Arial"/>
              </a:rPr>
              <a:t>Date:</a:t>
            </a:r>
          </a:p>
          <a:p>
            <a:endParaRPr lang="en-US" sz="2000">
              <a:solidFill>
                <a:schemeClr val="bg1"/>
              </a:solidFill>
              <a:latin typeface="Arial"/>
              <a:cs typeface="Arial"/>
            </a:endParaRPr>
          </a:p>
        </p:txBody>
      </p:sp>
      <p:pic>
        <p:nvPicPr>
          <p:cNvPr id="5" name="Picture 4">
            <a:extLst>
              <a:ext uri="{FF2B5EF4-FFF2-40B4-BE49-F238E27FC236}">
                <a16:creationId xmlns:a16="http://schemas.microsoft.com/office/drawing/2014/main" id="{511E5E10-EE31-29C9-EF4E-A0E46C265AE7}"/>
              </a:ext>
            </a:extLst>
          </p:cNvPr>
          <p:cNvPicPr>
            <a:picLocks noChangeAspect="1"/>
          </p:cNvPicPr>
          <p:nvPr/>
        </p:nvPicPr>
        <p:blipFill rotWithShape="1">
          <a:blip r:embed="rId2"/>
          <a:srcRect t="18858" b="19801"/>
          <a:stretch/>
        </p:blipFill>
        <p:spPr>
          <a:xfrm>
            <a:off x="10394967" y="0"/>
            <a:ext cx="1797033" cy="924066"/>
          </a:xfrm>
          <a:prstGeom prst="rect">
            <a:avLst/>
          </a:prstGeom>
        </p:spPr>
      </p:pic>
    </p:spTree>
    <p:extLst>
      <p:ext uri="{BB962C8B-B14F-4D97-AF65-F5344CB8AC3E}">
        <p14:creationId xmlns:p14="http://schemas.microsoft.com/office/powerpoint/2010/main" val="763580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Chemicals in vapes</a:t>
            </a:r>
          </a:p>
        </p:txBody>
      </p:sp>
      <p:pic>
        <p:nvPicPr>
          <p:cNvPr id="2" name="Picture 1">
            <a:extLst>
              <a:ext uri="{FF2B5EF4-FFF2-40B4-BE49-F238E27FC236}">
                <a16:creationId xmlns:a16="http://schemas.microsoft.com/office/drawing/2014/main" id="{C398078F-427A-6045-B6D1-E953D99BC768}"/>
              </a:ext>
            </a:extLst>
          </p:cNvPr>
          <p:cNvPicPr>
            <a:picLocks noChangeAspect="1"/>
          </p:cNvPicPr>
          <p:nvPr/>
        </p:nvPicPr>
        <p:blipFill>
          <a:blip r:embed="rId2"/>
          <a:stretch>
            <a:fillRect/>
          </a:stretch>
        </p:blipFill>
        <p:spPr>
          <a:xfrm>
            <a:off x="10399621" y="0"/>
            <a:ext cx="1792379" cy="920576"/>
          </a:xfrm>
          <a:prstGeom prst="rect">
            <a:avLst/>
          </a:prstGeom>
        </p:spPr>
      </p:pic>
      <p:sp>
        <p:nvSpPr>
          <p:cNvPr id="4" name="TextBox 3">
            <a:extLst>
              <a:ext uri="{FF2B5EF4-FFF2-40B4-BE49-F238E27FC236}">
                <a16:creationId xmlns:a16="http://schemas.microsoft.com/office/drawing/2014/main" id="{DD6F02E6-18E0-C8A9-5168-758B3B365660}"/>
              </a:ext>
            </a:extLst>
          </p:cNvPr>
          <p:cNvSpPr txBox="1"/>
          <p:nvPr/>
        </p:nvSpPr>
        <p:spPr>
          <a:xfrm>
            <a:off x="761651" y="1631113"/>
            <a:ext cx="7439669" cy="4862870"/>
          </a:xfrm>
          <a:prstGeom prst="rect">
            <a:avLst/>
          </a:prstGeom>
          <a:noFill/>
        </p:spPr>
        <p:txBody>
          <a:bodyPr wrap="square">
            <a:spAutoFit/>
          </a:bodyPr>
          <a:lstStyle/>
          <a:p>
            <a:pPr marL="285750" indent="-285750">
              <a:buFont typeface="Arial" panose="020B0604020202020204" pitchFamily="34" charset="0"/>
              <a:buChar char="•"/>
            </a:pPr>
            <a:r>
              <a:rPr lang="en-GB" dirty="0"/>
              <a:t>Main components in vapes and e-liquids:</a:t>
            </a:r>
          </a:p>
          <a:p>
            <a:pPr marL="742950" lvl="1" indent="-285750">
              <a:buFont typeface="Arial" panose="020B0604020202020204" pitchFamily="34" charset="0"/>
              <a:buChar char="•"/>
            </a:pPr>
            <a:r>
              <a:rPr lang="en-GB" dirty="0"/>
              <a:t>Flavours </a:t>
            </a:r>
          </a:p>
          <a:p>
            <a:pPr marL="742950" lvl="1" indent="-285750">
              <a:buFont typeface="Arial" panose="020B0604020202020204" pitchFamily="34" charset="0"/>
              <a:buChar char="•"/>
            </a:pPr>
            <a:r>
              <a:rPr lang="en-GB" dirty="0"/>
              <a:t>Sweeteners</a:t>
            </a:r>
          </a:p>
          <a:p>
            <a:pPr marL="742950" lvl="1" indent="-285750">
              <a:buFont typeface="Arial" panose="020B0604020202020204" pitchFamily="34" charset="0"/>
              <a:buChar char="•"/>
            </a:pPr>
            <a:r>
              <a:rPr lang="en-GB" dirty="0"/>
              <a:t>Solvents – such as vegetable </a:t>
            </a:r>
            <a:r>
              <a:rPr lang="en-GB" dirty="0" err="1"/>
              <a:t>glycerin</a:t>
            </a:r>
            <a:r>
              <a:rPr lang="en-GB" dirty="0"/>
              <a:t> and propylene glycol – produce the visible cloud</a:t>
            </a:r>
          </a:p>
          <a:p>
            <a:pPr marL="742950" lvl="1" indent="-285750">
              <a:buFont typeface="Arial" panose="020B0604020202020204" pitchFamily="34" charset="0"/>
              <a:buChar char="•"/>
            </a:pPr>
            <a:r>
              <a:rPr lang="en-GB" dirty="0"/>
              <a:t>Nicotine</a:t>
            </a:r>
          </a:p>
          <a:p>
            <a:pPr marL="285750" indent="-285750">
              <a:buFont typeface="Arial" panose="020B0604020202020204" pitchFamily="34" charset="0"/>
              <a:buChar char="•"/>
            </a:pPr>
            <a:r>
              <a:rPr lang="en-GB" dirty="0"/>
              <a:t>These basic ingredients take on different properties when heated and contain toxins</a:t>
            </a:r>
          </a:p>
          <a:p>
            <a:pPr marL="285750" indent="-285750">
              <a:buFont typeface="Arial" panose="020B0604020202020204" pitchFamily="34" charset="0"/>
              <a:buChar char="•"/>
            </a:pPr>
            <a:r>
              <a:rPr lang="en-GB" dirty="0"/>
              <a:t>Other chemicals including metals have been found in e-liquid/vapour. A recent BBC investigation found children could be inhaling more than twice the daily safe amount of lead and more than nine times the safe amount of nickel.</a:t>
            </a:r>
          </a:p>
          <a:p>
            <a:pPr marL="342900" indent="-342900">
              <a:buFont typeface="Arial" panose="020B0604020202020204" pitchFamily="34" charset="0"/>
              <a:buChar char="•"/>
            </a:pPr>
            <a:r>
              <a:rPr lang="en-GB" dirty="0"/>
              <a:t>The Chief Medical Officer, Professor Sir Chris Whitty, has put the case very succinctly, “The key points about vaping can be easily summarised. </a:t>
            </a:r>
            <a:r>
              <a:rPr lang="en-GB" i="1" dirty="0"/>
              <a:t>“If you smoke, vaping is much safer; if you don’t smoke, don’t vape.”</a:t>
            </a:r>
          </a:p>
          <a:p>
            <a:endParaRPr lang="en-GB" sz="2000" dirty="0"/>
          </a:p>
          <a:p>
            <a:pPr marL="285750" indent="-285750">
              <a:buFont typeface="Arial" panose="020B0604020202020204" pitchFamily="34" charset="0"/>
              <a:buChar char="•"/>
            </a:pPr>
            <a:endParaRPr lang="en-GB" sz="2000" dirty="0"/>
          </a:p>
        </p:txBody>
      </p:sp>
      <p:pic>
        <p:nvPicPr>
          <p:cNvPr id="3" name="Picture 2">
            <a:extLst>
              <a:ext uri="{FF2B5EF4-FFF2-40B4-BE49-F238E27FC236}">
                <a16:creationId xmlns:a16="http://schemas.microsoft.com/office/drawing/2014/main" id="{C9F3F173-686E-C230-B621-AAC287274AE1}"/>
              </a:ext>
            </a:extLst>
          </p:cNvPr>
          <p:cNvPicPr>
            <a:picLocks noChangeAspect="1"/>
          </p:cNvPicPr>
          <p:nvPr/>
        </p:nvPicPr>
        <p:blipFill rotWithShape="1">
          <a:blip r:embed="rId3"/>
          <a:srcRect l="27012" r="4436"/>
          <a:stretch/>
        </p:blipFill>
        <p:spPr>
          <a:xfrm>
            <a:off x="9042459" y="2219081"/>
            <a:ext cx="2714324" cy="2227196"/>
          </a:xfrm>
          <a:prstGeom prst="rect">
            <a:avLst/>
          </a:prstGeom>
        </p:spPr>
      </p:pic>
    </p:spTree>
    <p:extLst>
      <p:ext uri="{BB962C8B-B14F-4D97-AF65-F5344CB8AC3E}">
        <p14:creationId xmlns:p14="http://schemas.microsoft.com/office/powerpoint/2010/main" val="1532244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69441"/>
          </a:xfrm>
          <a:prstGeom prst="rect">
            <a:avLst/>
          </a:prstGeom>
          <a:noFill/>
        </p:spPr>
        <p:txBody>
          <a:bodyPr wrap="square" rtlCol="0">
            <a:spAutoFit/>
          </a:bodyPr>
          <a:lstStyle/>
          <a:p>
            <a:r>
              <a:rPr lang="en-GB" sz="4400" b="1">
                <a:solidFill>
                  <a:srgbClr val="006072"/>
                </a:solidFill>
                <a:latin typeface="Arial" panose="020B0604020202020204" pitchFamily="34" charset="0"/>
                <a:cs typeface="Arial" panose="020B0604020202020204" pitchFamily="34" charset="0"/>
              </a:rPr>
              <a:t>Nicotine and Addiction</a:t>
            </a:r>
          </a:p>
        </p:txBody>
      </p:sp>
      <p:sp>
        <p:nvSpPr>
          <p:cNvPr id="7" name="TextBox 6">
            <a:extLst>
              <a:ext uri="{FF2B5EF4-FFF2-40B4-BE49-F238E27FC236}">
                <a16:creationId xmlns:a16="http://schemas.microsoft.com/office/drawing/2014/main" id="{142F2ADA-C31B-0C2C-C723-8BDFC1015A0B}"/>
              </a:ext>
            </a:extLst>
          </p:cNvPr>
          <p:cNvSpPr txBox="1"/>
          <p:nvPr/>
        </p:nvSpPr>
        <p:spPr>
          <a:xfrm>
            <a:off x="761651" y="1690062"/>
            <a:ext cx="10496898" cy="4493538"/>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Nicotine is a highly addictive chemical found in the tobacco leaf</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When tobacco smoke or vapour from a vape is inhaled, nicotine enters the blood stream and quickly reaches the brain where it results in the release of chemicals such as dopamine - a ‘feel good’ chemical associated with pleasure</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The more you smoke, the more nicotine you need to feel good because there is a change in brain chemistry or ‘wiring of the brain’ and the receptor in the brain want more and more nicotine</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Nicotine dependence occurs when you need nicotine and can't stop using it</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Going without nicotine for a period of time often results in unpleasant mental and physical changes. These are symptoms of nicotine withdrawal</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Smoking and vaping as habits are addictive as they soon become associated with different emotions, situations and activities</a:t>
            </a:r>
          </a:p>
          <a:p>
            <a:pPr marL="342900" indent="-342900">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49325DBC-DED4-0977-8E9C-434EF88B08AB}"/>
              </a:ext>
            </a:extLst>
          </p:cNvPr>
          <p:cNvPicPr>
            <a:picLocks noChangeAspect="1"/>
          </p:cNvPicPr>
          <p:nvPr/>
        </p:nvPicPr>
        <p:blipFill>
          <a:blip r:embed="rId2"/>
          <a:stretch>
            <a:fillRect/>
          </a:stretch>
        </p:blipFill>
        <p:spPr>
          <a:xfrm>
            <a:off x="10362359" y="8947"/>
            <a:ext cx="1792379" cy="920576"/>
          </a:xfrm>
          <a:prstGeom prst="rect">
            <a:avLst/>
          </a:prstGeom>
        </p:spPr>
      </p:pic>
    </p:spTree>
    <p:extLst>
      <p:ext uri="{BB962C8B-B14F-4D97-AF65-F5344CB8AC3E}">
        <p14:creationId xmlns:p14="http://schemas.microsoft.com/office/powerpoint/2010/main" val="4249347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1249331" y="309958"/>
            <a:ext cx="10663910"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Vaping and Nicotine Strength</a:t>
            </a:r>
          </a:p>
        </p:txBody>
      </p:sp>
      <p:sp>
        <p:nvSpPr>
          <p:cNvPr id="7" name="TextBox 6">
            <a:extLst>
              <a:ext uri="{FF2B5EF4-FFF2-40B4-BE49-F238E27FC236}">
                <a16:creationId xmlns:a16="http://schemas.microsoft.com/office/drawing/2014/main" id="{142F2ADA-C31B-0C2C-C723-8BDFC1015A0B}"/>
              </a:ext>
            </a:extLst>
          </p:cNvPr>
          <p:cNvSpPr txBox="1"/>
          <p:nvPr/>
        </p:nvSpPr>
        <p:spPr>
          <a:xfrm>
            <a:off x="568611" y="1425654"/>
            <a:ext cx="10496898" cy="4630883"/>
          </a:xfrm>
          <a:prstGeom prst="rect">
            <a:avLst/>
          </a:prstGeom>
          <a:noFill/>
        </p:spPr>
        <p:txBody>
          <a:bodyPr wrap="square" rtlCol="0">
            <a:spAutoFit/>
          </a:bodyPr>
          <a:lstStyle/>
          <a:p>
            <a:pPr marL="285750" indent="-285750">
              <a:lnSpc>
                <a:spcPct val="107000"/>
              </a:lnSpc>
              <a:spcAft>
                <a:spcPts val="800"/>
              </a:spcAft>
              <a:buFont typeface="Arial" panose="020B0604020202020204" pitchFamily="34" charset="0"/>
              <a:buChar char="•"/>
            </a:pPr>
            <a:r>
              <a:rPr lang="en-GB" sz="2400" kern="100" dirty="0">
                <a:effectLst/>
                <a:latin typeface="Arial" panose="020B0604020202020204" pitchFamily="34" charset="0"/>
                <a:ea typeface="Calibri" panose="020F0502020204030204" pitchFamily="34" charset="0"/>
                <a:cs typeface="Arial" panose="020B0604020202020204" pitchFamily="34" charset="0"/>
              </a:rPr>
              <a:t>Many children and young people are unaware of the amount of nicotine they are consuming by vaping. </a:t>
            </a:r>
          </a:p>
          <a:p>
            <a:pPr>
              <a:lnSpc>
                <a:spcPct val="107000"/>
              </a:lnSpc>
              <a:spcAft>
                <a:spcPts val="800"/>
              </a:spcAft>
            </a:pPr>
            <a:endParaRPr lang="en-GB" sz="2400" kern="1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GB" sz="24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GB" sz="2400" kern="1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GB" sz="24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GB" sz="2400" kern="100"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en-GB" sz="2400" kern="100" dirty="0">
                <a:latin typeface="Arial" panose="020B0604020202020204" pitchFamily="34" charset="0"/>
                <a:ea typeface="Calibri" panose="020F0502020204030204" pitchFamily="34" charset="0"/>
                <a:cs typeface="Arial" panose="020B0604020202020204" pitchFamily="34" charset="0"/>
              </a:rPr>
              <a:t>T</a:t>
            </a:r>
            <a:r>
              <a:rPr lang="en-GB" sz="2400" kern="100" dirty="0">
                <a:effectLst/>
                <a:latin typeface="Arial" panose="020B0604020202020204" pitchFamily="34" charset="0"/>
                <a:ea typeface="Calibri" panose="020F0502020204030204" pitchFamily="34" charset="0"/>
                <a:cs typeface="Arial" panose="020B0604020202020204" pitchFamily="34" charset="0"/>
              </a:rPr>
              <a:t>o put it into perspective, vaping one of the popular 2mg 600 puff disposable vapes a day is roughly the same amount of nicotine as smoking 40 cigarettes a day.  </a:t>
            </a:r>
          </a:p>
        </p:txBody>
      </p:sp>
      <p:pic>
        <p:nvPicPr>
          <p:cNvPr id="2" name="Picture 1">
            <a:extLst>
              <a:ext uri="{FF2B5EF4-FFF2-40B4-BE49-F238E27FC236}">
                <a16:creationId xmlns:a16="http://schemas.microsoft.com/office/drawing/2014/main" id="{17417322-322B-6AFC-1EEF-25951D4220E9}"/>
              </a:ext>
            </a:extLst>
          </p:cNvPr>
          <p:cNvPicPr>
            <a:picLocks noChangeAspect="1"/>
          </p:cNvPicPr>
          <p:nvPr/>
        </p:nvPicPr>
        <p:blipFill>
          <a:blip r:embed="rId2"/>
          <a:stretch>
            <a:fillRect/>
          </a:stretch>
        </p:blipFill>
        <p:spPr>
          <a:xfrm>
            <a:off x="10399621" y="0"/>
            <a:ext cx="1792379" cy="920576"/>
          </a:xfrm>
          <a:prstGeom prst="rect">
            <a:avLst/>
          </a:prstGeom>
        </p:spPr>
      </p:pic>
      <p:graphicFrame>
        <p:nvGraphicFramePr>
          <p:cNvPr id="3" name="Table 2">
            <a:extLst>
              <a:ext uri="{FF2B5EF4-FFF2-40B4-BE49-F238E27FC236}">
                <a16:creationId xmlns:a16="http://schemas.microsoft.com/office/drawing/2014/main" id="{F23E81F8-41B4-257C-8D61-9F20B9D85AF0}"/>
              </a:ext>
            </a:extLst>
          </p:cNvPr>
          <p:cNvGraphicFramePr>
            <a:graphicFrameLocks noGrp="1"/>
          </p:cNvGraphicFramePr>
          <p:nvPr>
            <p:extLst>
              <p:ext uri="{D42A27DB-BD31-4B8C-83A1-F6EECF244321}">
                <p14:modId xmlns:p14="http://schemas.microsoft.com/office/powerpoint/2010/main" val="3810730585"/>
              </p:ext>
            </p:extLst>
          </p:nvPr>
        </p:nvGraphicFramePr>
        <p:xfrm>
          <a:off x="1005840" y="2407920"/>
          <a:ext cx="7952740" cy="1676398"/>
        </p:xfrm>
        <a:graphic>
          <a:graphicData uri="http://schemas.openxmlformats.org/drawingml/2006/table">
            <a:tbl>
              <a:tblPr firstRow="1" firstCol="1" bandRow="1"/>
              <a:tblGrid>
                <a:gridCol w="3976370">
                  <a:extLst>
                    <a:ext uri="{9D8B030D-6E8A-4147-A177-3AD203B41FA5}">
                      <a16:colId xmlns:a16="http://schemas.microsoft.com/office/drawing/2014/main" val="3941505444"/>
                    </a:ext>
                  </a:extLst>
                </a:gridCol>
                <a:gridCol w="3976370">
                  <a:extLst>
                    <a:ext uri="{9D8B030D-6E8A-4147-A177-3AD203B41FA5}">
                      <a16:colId xmlns:a16="http://schemas.microsoft.com/office/drawing/2014/main" val="3840136411"/>
                    </a:ext>
                  </a:extLst>
                </a:gridCol>
              </a:tblGrid>
              <a:tr h="323306">
                <a:tc>
                  <a:txBody>
                    <a:bodyPr/>
                    <a:lstStyle/>
                    <a:p>
                      <a:pPr>
                        <a:lnSpc>
                          <a:spcPct val="107000"/>
                        </a:lnSpc>
                        <a:spcAft>
                          <a:spcPts val="800"/>
                        </a:spcAft>
                      </a:pPr>
                      <a:r>
                        <a:rPr lang="en-GB" sz="2000" b="1" kern="100">
                          <a:effectLst/>
                          <a:latin typeface="Calibri" panose="020F0502020204030204" pitchFamily="34" charset="0"/>
                          <a:ea typeface="Calibri" panose="020F0502020204030204" pitchFamily="34" charset="0"/>
                          <a:cs typeface="Arial" panose="020B0604020202020204" pitchFamily="34" charset="0"/>
                        </a:rPr>
                        <a:t>Vape strength</a:t>
                      </a:r>
                      <a:endParaRPr lang="en-GB"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2000" b="1" kern="100">
                          <a:effectLst/>
                          <a:latin typeface="Calibri" panose="020F0502020204030204" pitchFamily="34" charset="0"/>
                          <a:ea typeface="Calibri" panose="020F0502020204030204" pitchFamily="34" charset="0"/>
                          <a:cs typeface="Arial" panose="020B0604020202020204" pitchFamily="34" charset="0"/>
                        </a:rPr>
                        <a:t>Equivalent to cigarettes</a:t>
                      </a:r>
                      <a:endParaRPr lang="en-GB"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9267200"/>
                  </a:ext>
                </a:extLst>
              </a:tr>
              <a:tr h="338273">
                <a:tc>
                  <a:txBody>
                    <a:bodyPr/>
                    <a:lstStyle/>
                    <a:p>
                      <a:pPr>
                        <a:lnSpc>
                          <a:spcPct val="107000"/>
                        </a:lnSpc>
                        <a:spcAft>
                          <a:spcPts val="800"/>
                        </a:spcAft>
                      </a:pPr>
                      <a:r>
                        <a:rPr lang="en-GB" sz="1600" kern="100">
                          <a:effectLst/>
                          <a:latin typeface="Arial" panose="020B0604020202020204" pitchFamily="34" charset="0"/>
                          <a:ea typeface="Calibri" panose="020F0502020204030204" pitchFamily="34" charset="0"/>
                          <a:cs typeface="Arial" panose="020B0604020202020204" pitchFamily="34" charset="0"/>
                        </a:rPr>
                        <a:t>0.6% (6mg)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600" kern="0">
                          <a:effectLst/>
                          <a:latin typeface="Arial" panose="020B0604020202020204" pitchFamily="34" charset="0"/>
                          <a:ea typeface="Times New Roman" panose="02020603050405020304" pitchFamily="18" charset="0"/>
                          <a:cs typeface="Arial" panose="020B0604020202020204" pitchFamily="34" charset="0"/>
                        </a:rPr>
                        <a:t>1-5 cigarettes a day</a:t>
                      </a:r>
                      <a:r>
                        <a:rPr lang="en-GB" sz="1600" b="1" kern="0">
                          <a:effectLst/>
                          <a:latin typeface="Arial" panose="020B0604020202020204" pitchFamily="34" charset="0"/>
                          <a:ea typeface="Times New Roman" panose="02020603050405020304" pitchFamily="18" charset="0"/>
                          <a:cs typeface="Arial" panose="020B0604020202020204" pitchFamily="34" charset="0"/>
                        </a:rPr>
                        <a:t> </a:t>
                      </a:r>
                      <a:endParaRPr lang="en-GB" sz="16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4194959"/>
                  </a:ext>
                </a:extLst>
              </a:tr>
              <a:tr h="338273">
                <a:tc>
                  <a:txBody>
                    <a:bodyPr/>
                    <a:lstStyle/>
                    <a:p>
                      <a:pPr>
                        <a:lnSpc>
                          <a:spcPct val="107000"/>
                        </a:lnSpc>
                        <a:spcAft>
                          <a:spcPts val="800"/>
                        </a:spcAft>
                      </a:pPr>
                      <a:r>
                        <a:rPr lang="en-GB" sz="1600" kern="100">
                          <a:effectLst/>
                          <a:latin typeface="Arial" panose="020B0604020202020204" pitchFamily="34" charset="0"/>
                          <a:ea typeface="Calibri" panose="020F0502020204030204" pitchFamily="34" charset="0"/>
                          <a:cs typeface="Arial" panose="020B0604020202020204" pitchFamily="34" charset="0"/>
                        </a:rPr>
                        <a:t>1.0% (10mg)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600" kern="0">
                          <a:effectLst/>
                          <a:latin typeface="Arial" panose="020B0604020202020204" pitchFamily="34" charset="0"/>
                          <a:ea typeface="Times New Roman" panose="02020603050405020304" pitchFamily="18" charset="0"/>
                          <a:cs typeface="Arial" panose="020B0604020202020204" pitchFamily="34" charset="0"/>
                        </a:rPr>
                        <a:t>5-10 cigarettes a day</a:t>
                      </a:r>
                      <a:r>
                        <a:rPr lang="en-GB" sz="1600" b="1" kern="0">
                          <a:effectLst/>
                          <a:latin typeface="Arial" panose="020B0604020202020204" pitchFamily="34" charset="0"/>
                          <a:ea typeface="Times New Roman" panose="02020603050405020304" pitchFamily="18" charset="0"/>
                          <a:cs typeface="Arial" panose="020B0604020202020204" pitchFamily="34" charset="0"/>
                        </a:rPr>
                        <a:t> </a:t>
                      </a:r>
                      <a:endParaRPr lang="en-GB" sz="16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5439580"/>
                  </a:ext>
                </a:extLst>
              </a:tr>
              <a:tr h="338273">
                <a:tc>
                  <a:txBody>
                    <a:bodyPr/>
                    <a:lstStyle/>
                    <a:p>
                      <a:pPr>
                        <a:lnSpc>
                          <a:spcPct val="107000"/>
                        </a:lnSpc>
                        <a:spcAft>
                          <a:spcPts val="800"/>
                        </a:spcAft>
                      </a:pPr>
                      <a:r>
                        <a:rPr lang="en-GB" sz="1600" kern="100">
                          <a:effectLst/>
                          <a:latin typeface="Arial" panose="020B0604020202020204" pitchFamily="34" charset="0"/>
                          <a:ea typeface="Calibri" panose="020F0502020204030204" pitchFamily="34" charset="0"/>
                          <a:cs typeface="Arial" panose="020B0604020202020204" pitchFamily="34" charset="0"/>
                        </a:rPr>
                        <a:t>1.4% (14mg)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600" kern="0">
                          <a:effectLst/>
                          <a:latin typeface="Arial" panose="020B0604020202020204" pitchFamily="34" charset="0"/>
                          <a:ea typeface="Times New Roman" panose="02020603050405020304" pitchFamily="18" charset="0"/>
                          <a:cs typeface="Arial" panose="020B0604020202020204" pitchFamily="34" charset="0"/>
                        </a:rPr>
                        <a:t>15-20 cigarettes a day</a:t>
                      </a:r>
                      <a:r>
                        <a:rPr lang="en-GB" sz="1600" b="1" kern="0">
                          <a:effectLst/>
                          <a:latin typeface="Arial" panose="020B0604020202020204" pitchFamily="34" charset="0"/>
                          <a:ea typeface="Times New Roman" panose="02020603050405020304" pitchFamily="18" charset="0"/>
                          <a:cs typeface="Arial" panose="020B0604020202020204" pitchFamily="34" charset="0"/>
                        </a:rPr>
                        <a:t> </a:t>
                      </a:r>
                      <a:endParaRPr lang="en-GB" sz="16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8561773"/>
                  </a:ext>
                </a:extLst>
              </a:tr>
              <a:tr h="338273">
                <a:tc>
                  <a:txBody>
                    <a:bodyPr/>
                    <a:lstStyle/>
                    <a:p>
                      <a:pPr>
                        <a:lnSpc>
                          <a:spcPct val="107000"/>
                        </a:lnSpc>
                        <a:spcAft>
                          <a:spcPts val="800"/>
                        </a:spcAft>
                      </a:pPr>
                      <a:r>
                        <a:rPr lang="en-GB" sz="1600" kern="100">
                          <a:effectLst/>
                          <a:latin typeface="Arial" panose="020B0604020202020204" pitchFamily="34" charset="0"/>
                          <a:ea typeface="Calibri" panose="020F0502020204030204" pitchFamily="34" charset="0"/>
                          <a:cs typeface="Arial" panose="020B0604020202020204" pitchFamily="34" charset="0"/>
                        </a:rPr>
                        <a:t>1.8%(18mg)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600" kern="0">
                          <a:effectLst/>
                          <a:latin typeface="Arial" panose="020B0604020202020204" pitchFamily="34" charset="0"/>
                          <a:ea typeface="Times New Roman" panose="02020603050405020304" pitchFamily="18" charset="0"/>
                          <a:cs typeface="Arial" panose="020B0604020202020204" pitchFamily="34" charset="0"/>
                        </a:rPr>
                        <a:t>20 plus cigarettes a day</a:t>
                      </a:r>
                      <a:r>
                        <a:rPr lang="en-GB" sz="1600" b="1" kern="0">
                          <a:effectLst/>
                          <a:latin typeface="Arial" panose="020B0604020202020204" pitchFamily="34" charset="0"/>
                          <a:ea typeface="Times New Roman" panose="02020603050405020304" pitchFamily="18" charset="0"/>
                          <a:cs typeface="Arial" panose="020B0604020202020204" pitchFamily="34" charset="0"/>
                        </a:rPr>
                        <a:t> </a:t>
                      </a:r>
                      <a:endParaRPr lang="en-GB" sz="1600"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5192544"/>
                  </a:ext>
                </a:extLst>
              </a:tr>
            </a:tbl>
          </a:graphicData>
        </a:graphic>
      </p:graphicFrame>
    </p:spTree>
    <p:extLst>
      <p:ext uri="{BB962C8B-B14F-4D97-AF65-F5344CB8AC3E}">
        <p14:creationId xmlns:p14="http://schemas.microsoft.com/office/powerpoint/2010/main" val="2514681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The harmful effects of vaping</a:t>
            </a:r>
          </a:p>
        </p:txBody>
      </p:sp>
      <p:sp>
        <p:nvSpPr>
          <p:cNvPr id="7" name="TextBox 6">
            <a:extLst>
              <a:ext uri="{FF2B5EF4-FFF2-40B4-BE49-F238E27FC236}">
                <a16:creationId xmlns:a16="http://schemas.microsoft.com/office/drawing/2014/main" id="{142F2ADA-C31B-0C2C-C723-8BDFC1015A0B}"/>
              </a:ext>
            </a:extLst>
          </p:cNvPr>
          <p:cNvSpPr txBox="1"/>
          <p:nvPr/>
        </p:nvSpPr>
        <p:spPr>
          <a:xfrm>
            <a:off x="761651" y="1471910"/>
            <a:ext cx="10496898" cy="5386090"/>
          </a:xfrm>
          <a:prstGeom prst="rect">
            <a:avLst/>
          </a:prstGeom>
          <a:noFill/>
        </p:spPr>
        <p:txBody>
          <a:bodyPr wrap="square" rtlCol="0">
            <a:spAutoFit/>
          </a:bodyPr>
          <a:lstStyle/>
          <a:p>
            <a:pPr marL="342900" indent="-342900" algn="l">
              <a:buFont typeface="Arial" panose="020B0604020202020204" pitchFamily="34" charset="0"/>
              <a:buChar char="•"/>
            </a:pPr>
            <a:r>
              <a:rPr lang="en-GB" sz="2400" b="1" i="0" dirty="0">
                <a:solidFill>
                  <a:srgbClr val="4A4A4A"/>
                </a:solidFill>
                <a:effectLst/>
                <a:latin typeface="Arial" panose="020B0604020202020204" pitchFamily="34" charset="0"/>
                <a:cs typeface="Arial" panose="020B0604020202020204" pitchFamily="34" charset="0"/>
              </a:rPr>
              <a:t>Physical (anecdotal)</a:t>
            </a:r>
          </a:p>
          <a:p>
            <a:pPr marL="342900" indent="-342900" algn="l">
              <a:buFont typeface="Arial" panose="020B0604020202020204" pitchFamily="34" charset="0"/>
              <a:buChar char="•"/>
            </a:pPr>
            <a:endParaRPr lang="en-GB" sz="1600" b="1" i="0" dirty="0">
              <a:solidFill>
                <a:srgbClr val="4A4A4A"/>
              </a:solidFill>
              <a:effectLst/>
              <a:latin typeface="Arial" panose="020B0604020202020204" pitchFamily="34" charset="0"/>
              <a:cs typeface="Arial" panose="020B0604020202020204" pitchFamily="34" charset="0"/>
            </a:endParaRPr>
          </a:p>
          <a:p>
            <a:pPr algn="l"/>
            <a:r>
              <a:rPr lang="en-GB" sz="2000" b="0" i="0" dirty="0">
                <a:solidFill>
                  <a:srgbClr val="4A4A4A"/>
                </a:solidFill>
                <a:effectLst/>
                <a:latin typeface="Arial" panose="020B0604020202020204" pitchFamily="34" charset="0"/>
                <a:cs typeface="Arial" panose="020B0604020202020204" pitchFamily="34" charset="0"/>
              </a:rPr>
              <a:t>Vaping can cause:</a:t>
            </a:r>
          </a:p>
          <a:p>
            <a:pPr algn="l">
              <a:buFont typeface="Arial" panose="020B0604020202020204" pitchFamily="34" charset="0"/>
              <a:buChar char="•"/>
            </a:pPr>
            <a:r>
              <a:rPr lang="en-GB" sz="2000" b="0" i="0" dirty="0">
                <a:solidFill>
                  <a:srgbClr val="4A4A4A"/>
                </a:solidFill>
                <a:effectLst/>
                <a:latin typeface="Arial" panose="020B0604020202020204" pitchFamily="34" charset="0"/>
                <a:cs typeface="Arial" panose="020B0604020202020204" pitchFamily="34" charset="0"/>
              </a:rPr>
              <a:t>dizziness</a:t>
            </a:r>
          </a:p>
          <a:p>
            <a:pPr algn="l">
              <a:buFont typeface="Arial" panose="020B0604020202020204" pitchFamily="34" charset="0"/>
              <a:buChar char="•"/>
            </a:pPr>
            <a:r>
              <a:rPr lang="en-GB" sz="2000" b="0" i="0" dirty="0">
                <a:solidFill>
                  <a:srgbClr val="4A4A4A"/>
                </a:solidFill>
                <a:effectLst/>
                <a:latin typeface="Arial" panose="020B0604020202020204" pitchFamily="34" charset="0"/>
                <a:cs typeface="Arial" panose="020B0604020202020204" pitchFamily="34" charset="0"/>
              </a:rPr>
              <a:t>headache</a:t>
            </a:r>
          </a:p>
          <a:p>
            <a:pPr algn="l">
              <a:buFont typeface="Arial" panose="020B0604020202020204" pitchFamily="34" charset="0"/>
              <a:buChar char="•"/>
            </a:pPr>
            <a:r>
              <a:rPr lang="en-GB" sz="2000" b="0" i="0" dirty="0">
                <a:solidFill>
                  <a:srgbClr val="4A4A4A"/>
                </a:solidFill>
                <a:effectLst/>
                <a:latin typeface="Arial" panose="020B0604020202020204" pitchFamily="34" charset="0"/>
                <a:cs typeface="Arial" panose="020B0604020202020204" pitchFamily="34" charset="0"/>
              </a:rPr>
              <a:t>racing heart  </a:t>
            </a:r>
          </a:p>
          <a:p>
            <a:pPr algn="l">
              <a:buFont typeface="Arial" panose="020B0604020202020204" pitchFamily="34" charset="0"/>
              <a:buChar char="•"/>
            </a:pPr>
            <a:r>
              <a:rPr lang="en-GB" sz="2000" b="0" i="0" dirty="0">
                <a:solidFill>
                  <a:srgbClr val="4A4A4A"/>
                </a:solidFill>
                <a:effectLst/>
                <a:latin typeface="Arial" panose="020B0604020202020204" pitchFamily="34" charset="0"/>
                <a:cs typeface="Arial" panose="020B0604020202020204" pitchFamily="34" charset="0"/>
              </a:rPr>
              <a:t>nausea/possible vomiting</a:t>
            </a:r>
          </a:p>
          <a:p>
            <a:pPr algn="l">
              <a:buFont typeface="Arial" panose="020B0604020202020204" pitchFamily="34" charset="0"/>
              <a:buChar char="•"/>
            </a:pPr>
            <a:r>
              <a:rPr lang="en-GB" sz="2000" b="0" i="0" dirty="0">
                <a:solidFill>
                  <a:srgbClr val="4A4A4A"/>
                </a:solidFill>
                <a:effectLst/>
                <a:latin typeface="Arial" panose="020B0604020202020204" pitchFamily="34" charset="0"/>
                <a:cs typeface="Arial" panose="020B0604020202020204" pitchFamily="34" charset="0"/>
              </a:rPr>
              <a:t>stomach cramps</a:t>
            </a:r>
          </a:p>
          <a:p>
            <a:pPr algn="l">
              <a:buFont typeface="Arial" panose="020B0604020202020204" pitchFamily="34" charset="0"/>
              <a:buChar char="•"/>
            </a:pPr>
            <a:r>
              <a:rPr lang="en-GB" sz="2000" b="0" i="0" dirty="0">
                <a:solidFill>
                  <a:srgbClr val="4A4A4A"/>
                </a:solidFill>
                <a:effectLst/>
                <a:latin typeface="Arial" panose="020B0604020202020204" pitchFamily="34" charset="0"/>
                <a:cs typeface="Arial" panose="020B0604020202020204" pitchFamily="34" charset="0"/>
              </a:rPr>
              <a:t>Weakness</a:t>
            </a:r>
          </a:p>
          <a:p>
            <a:pPr algn="l">
              <a:buFont typeface="Arial" panose="020B0604020202020204" pitchFamily="34" charset="0"/>
              <a:buChar char="•"/>
            </a:pPr>
            <a:endParaRPr lang="en-GB" sz="2000" dirty="0">
              <a:solidFill>
                <a:srgbClr val="4A4A4A"/>
              </a:solidFill>
              <a:latin typeface="Arial" panose="020B0604020202020204" pitchFamily="34" charset="0"/>
              <a:cs typeface="Arial" panose="020B0604020202020204" pitchFamily="34" charset="0"/>
            </a:endParaRPr>
          </a:p>
          <a:p>
            <a:pPr algn="l"/>
            <a:r>
              <a:rPr lang="en-GB" sz="2000" b="0" i="0" dirty="0">
                <a:solidFill>
                  <a:srgbClr val="4A4A4A"/>
                </a:solidFill>
                <a:effectLst/>
                <a:latin typeface="Arial" panose="020B0604020202020204" pitchFamily="34" charset="0"/>
                <a:cs typeface="Arial" panose="020B0604020202020204" pitchFamily="34" charset="0"/>
              </a:rPr>
              <a:t>Some of the common side effects of vaping are:</a:t>
            </a:r>
          </a:p>
          <a:p>
            <a:pPr algn="l">
              <a:buFont typeface="Arial" panose="020B0604020202020204" pitchFamily="34" charset="0"/>
              <a:buChar char="•"/>
            </a:pPr>
            <a:r>
              <a:rPr lang="en-GB" sz="2000" b="0" i="0" dirty="0">
                <a:solidFill>
                  <a:srgbClr val="4A4A4A"/>
                </a:solidFill>
                <a:effectLst/>
                <a:latin typeface="Arial" panose="020B0604020202020204" pitchFamily="34" charset="0"/>
                <a:cs typeface="Arial" panose="020B0604020202020204" pitchFamily="34" charset="0"/>
              </a:rPr>
              <a:t>coughing</a:t>
            </a:r>
          </a:p>
          <a:p>
            <a:pPr algn="l">
              <a:buFont typeface="Arial" panose="020B0604020202020204" pitchFamily="34" charset="0"/>
              <a:buChar char="•"/>
            </a:pPr>
            <a:r>
              <a:rPr lang="en-GB" sz="2000" b="0" i="0" dirty="0">
                <a:solidFill>
                  <a:srgbClr val="4A4A4A"/>
                </a:solidFill>
                <a:effectLst/>
                <a:latin typeface="Arial" panose="020B0604020202020204" pitchFamily="34" charset="0"/>
                <a:cs typeface="Arial" panose="020B0604020202020204" pitchFamily="34" charset="0"/>
              </a:rPr>
              <a:t>dry mouth and throat</a:t>
            </a:r>
          </a:p>
          <a:p>
            <a:pPr algn="l">
              <a:buFont typeface="Arial" panose="020B0604020202020204" pitchFamily="34" charset="0"/>
              <a:buChar char="•"/>
            </a:pPr>
            <a:r>
              <a:rPr lang="en-GB" sz="2000" b="0" i="0" dirty="0">
                <a:solidFill>
                  <a:srgbClr val="4A4A4A"/>
                </a:solidFill>
                <a:effectLst/>
                <a:latin typeface="Arial" panose="020B0604020202020204" pitchFamily="34" charset="0"/>
                <a:cs typeface="Arial" panose="020B0604020202020204" pitchFamily="34" charset="0"/>
              </a:rPr>
              <a:t>shortness of breath</a:t>
            </a:r>
          </a:p>
          <a:p>
            <a:pPr algn="l">
              <a:buFont typeface="Arial" panose="020B0604020202020204" pitchFamily="34" charset="0"/>
              <a:buChar char="•"/>
            </a:pPr>
            <a:r>
              <a:rPr lang="en-GB" sz="2000" b="0" i="0" dirty="0">
                <a:solidFill>
                  <a:srgbClr val="4A4A4A"/>
                </a:solidFill>
                <a:effectLst/>
                <a:latin typeface="Arial" panose="020B0604020202020204" pitchFamily="34" charset="0"/>
                <a:cs typeface="Arial" panose="020B0604020202020204" pitchFamily="34" charset="0"/>
              </a:rPr>
              <a:t>mouth and throat irritation, gum disease</a:t>
            </a:r>
          </a:p>
          <a:p>
            <a:pPr algn="l">
              <a:buFont typeface="Arial" panose="020B0604020202020204" pitchFamily="34" charset="0"/>
              <a:buChar char="•"/>
            </a:pPr>
            <a:r>
              <a:rPr lang="en-GB" sz="2000" b="0" i="0" dirty="0">
                <a:solidFill>
                  <a:srgbClr val="4A4A4A"/>
                </a:solidFill>
                <a:effectLst/>
                <a:latin typeface="Arial" panose="020B0604020202020204" pitchFamily="34" charset="0"/>
                <a:cs typeface="Arial" panose="020B0604020202020204" pitchFamily="34" charset="0"/>
              </a:rPr>
              <a:t>headaches</a:t>
            </a:r>
          </a:p>
          <a:p>
            <a:pPr algn="l">
              <a:buFont typeface="Arial" panose="020B0604020202020204" pitchFamily="34" charset="0"/>
              <a:buChar char="•"/>
            </a:pPr>
            <a:endParaRPr lang="en-GB" sz="2400" b="0" i="0" dirty="0">
              <a:solidFill>
                <a:srgbClr val="4A4A4A"/>
              </a:solidFill>
              <a:effectLst/>
              <a:latin typeface="robotoregular"/>
            </a:endParaRPr>
          </a:p>
        </p:txBody>
      </p:sp>
      <p:pic>
        <p:nvPicPr>
          <p:cNvPr id="2" name="Picture 1">
            <a:extLst>
              <a:ext uri="{FF2B5EF4-FFF2-40B4-BE49-F238E27FC236}">
                <a16:creationId xmlns:a16="http://schemas.microsoft.com/office/drawing/2014/main" id="{17417322-322B-6AFC-1EEF-25951D4220E9}"/>
              </a:ext>
            </a:extLst>
          </p:cNvPr>
          <p:cNvPicPr>
            <a:picLocks noChangeAspect="1"/>
          </p:cNvPicPr>
          <p:nvPr/>
        </p:nvPicPr>
        <p:blipFill>
          <a:blip r:embed="rId2"/>
          <a:stretch>
            <a:fillRect/>
          </a:stretch>
        </p:blipFill>
        <p:spPr>
          <a:xfrm>
            <a:off x="10399621" y="0"/>
            <a:ext cx="1792379" cy="920576"/>
          </a:xfrm>
          <a:prstGeom prst="rect">
            <a:avLst/>
          </a:prstGeom>
        </p:spPr>
      </p:pic>
    </p:spTree>
    <p:extLst>
      <p:ext uri="{BB962C8B-B14F-4D97-AF65-F5344CB8AC3E}">
        <p14:creationId xmlns:p14="http://schemas.microsoft.com/office/powerpoint/2010/main" val="4171665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The harmful effects of vaping</a:t>
            </a:r>
          </a:p>
        </p:txBody>
      </p:sp>
      <p:sp>
        <p:nvSpPr>
          <p:cNvPr id="7" name="TextBox 6">
            <a:extLst>
              <a:ext uri="{FF2B5EF4-FFF2-40B4-BE49-F238E27FC236}">
                <a16:creationId xmlns:a16="http://schemas.microsoft.com/office/drawing/2014/main" id="{142F2ADA-C31B-0C2C-C723-8BDFC1015A0B}"/>
              </a:ext>
            </a:extLst>
          </p:cNvPr>
          <p:cNvSpPr txBox="1"/>
          <p:nvPr/>
        </p:nvSpPr>
        <p:spPr>
          <a:xfrm>
            <a:off x="690531" y="1240694"/>
            <a:ext cx="10496898" cy="5324535"/>
          </a:xfrm>
          <a:prstGeom prst="rect">
            <a:avLst/>
          </a:prstGeom>
          <a:noFill/>
        </p:spPr>
        <p:txBody>
          <a:bodyPr wrap="square" rtlCol="0">
            <a:spAutoFit/>
          </a:bodyPr>
          <a:lstStyle/>
          <a:p>
            <a:pPr marL="342900" indent="-342900">
              <a:buFont typeface="Arial" panose="020B0604020202020204" pitchFamily="34" charset="0"/>
              <a:buChar char="•"/>
            </a:pPr>
            <a:r>
              <a:rPr lang="en-GB" sz="2200" b="1" dirty="0">
                <a:latin typeface="Arial" panose="020B0604020202020204" pitchFamily="34" charset="0"/>
                <a:cs typeface="Arial" panose="020B0604020202020204" pitchFamily="34" charset="0"/>
              </a:rPr>
              <a:t>Environmental</a:t>
            </a:r>
          </a:p>
          <a:p>
            <a:pPr marL="342900" indent="-342900">
              <a:buFont typeface="Arial" panose="020B0604020202020204" pitchFamily="34" charset="0"/>
              <a:buChar char="•"/>
            </a:pPr>
            <a:endParaRPr lang="en-GB" sz="1600"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 typical disposable vape pen, designed for single-use, contains plastic, copper, rubber and a lithium battery</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Some parts, like the battery, can be widely recycled, whereas others, such as any rubber parts, may not be</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Most disposable vapes are not designed to be taken apart easily.</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Incorrect disposal of these items can potentially release, plastic, electronical and hazardous chemical waste into the environment</a:t>
            </a:r>
          </a:p>
          <a:p>
            <a:pPr marL="342900" indent="-342900">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200" b="1" dirty="0">
                <a:latin typeface="Arial" panose="020B0604020202020204" pitchFamily="34" charset="0"/>
                <a:cs typeface="Arial" panose="020B0604020202020204" pitchFamily="34" charset="0"/>
              </a:rPr>
              <a:t>Financial </a:t>
            </a:r>
          </a:p>
          <a:p>
            <a:pPr marL="342900" indent="-342900">
              <a:buFont typeface="Arial" panose="020B0604020202020204" pitchFamily="34" charset="0"/>
              <a:buChar char="•"/>
            </a:pPr>
            <a:endParaRPr lang="en-GB" sz="1600"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 typical disposable vape currently costs just over £5. If used every 3 days this is a yearly cost of over £600. If used daily, this results in a yearly cost of nearly £2000. </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Refillable vapes can cost less overall but there is an initial outlay for the device and charger as well as the continued cost of vape juices. </a:t>
            </a:r>
          </a:p>
          <a:p>
            <a:pPr marL="342900" indent="-342900">
              <a:buFont typeface="Arial" panose="020B0604020202020204" pitchFamily="34" charset="0"/>
              <a:buChar char="•"/>
            </a:pPr>
            <a:endParaRPr lang="en-GB" sz="2200" b="1"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17417322-322B-6AFC-1EEF-25951D4220E9}"/>
              </a:ext>
            </a:extLst>
          </p:cNvPr>
          <p:cNvPicPr>
            <a:picLocks noChangeAspect="1"/>
          </p:cNvPicPr>
          <p:nvPr/>
        </p:nvPicPr>
        <p:blipFill>
          <a:blip r:embed="rId2"/>
          <a:stretch>
            <a:fillRect/>
          </a:stretch>
        </p:blipFill>
        <p:spPr>
          <a:xfrm>
            <a:off x="10399621" y="0"/>
            <a:ext cx="1792379" cy="920576"/>
          </a:xfrm>
          <a:prstGeom prst="rect">
            <a:avLst/>
          </a:prstGeom>
        </p:spPr>
      </p:pic>
    </p:spTree>
    <p:extLst>
      <p:ext uri="{BB962C8B-B14F-4D97-AF65-F5344CB8AC3E}">
        <p14:creationId xmlns:p14="http://schemas.microsoft.com/office/powerpoint/2010/main" val="1962806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69441"/>
          </a:xfrm>
          <a:prstGeom prst="rect">
            <a:avLst/>
          </a:prstGeom>
          <a:noFill/>
        </p:spPr>
        <p:txBody>
          <a:bodyPr wrap="square" rtlCol="0">
            <a:spAutoFit/>
          </a:bodyPr>
          <a:lstStyle/>
          <a:p>
            <a:r>
              <a:rPr lang="en-GB" sz="4400" b="1">
                <a:solidFill>
                  <a:srgbClr val="006072"/>
                </a:solidFill>
                <a:latin typeface="Arial" panose="020B0604020202020204" pitchFamily="34" charset="0"/>
                <a:cs typeface="Arial" panose="020B0604020202020204" pitchFamily="34" charset="0"/>
              </a:rPr>
              <a:t>Title</a:t>
            </a:r>
          </a:p>
        </p:txBody>
      </p:sp>
      <p:sp>
        <p:nvSpPr>
          <p:cNvPr id="7" name="TextBox 6">
            <a:extLst>
              <a:ext uri="{FF2B5EF4-FFF2-40B4-BE49-F238E27FC236}">
                <a16:creationId xmlns:a16="http://schemas.microsoft.com/office/drawing/2014/main" id="{142F2ADA-C31B-0C2C-C723-8BDFC1015A0B}"/>
              </a:ext>
            </a:extLst>
          </p:cNvPr>
          <p:cNvSpPr txBox="1"/>
          <p:nvPr/>
        </p:nvSpPr>
        <p:spPr>
          <a:xfrm>
            <a:off x="761651" y="2149910"/>
            <a:ext cx="10496898" cy="1938992"/>
          </a:xfrm>
          <a:prstGeom prst="rect">
            <a:avLst/>
          </a:prstGeom>
          <a:noFill/>
        </p:spPr>
        <p:txBody>
          <a:bodyPr wrap="square" rtlCol="0">
            <a:spAutoFit/>
          </a:bodyPr>
          <a:lstStyle/>
          <a:p>
            <a:endParaRPr lang="en-GB" sz="2400">
              <a:latin typeface="Arial" panose="020B060402020202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73AF0AA3-B166-C8E9-88A2-9B55DCD4BC9C}"/>
              </a:ext>
            </a:extLst>
          </p:cNvPr>
          <p:cNvPicPr>
            <a:picLocks noChangeAspect="1"/>
          </p:cNvPicPr>
          <p:nvPr/>
        </p:nvPicPr>
        <p:blipFill>
          <a:blip r:embed="rId2"/>
          <a:stretch>
            <a:fillRect/>
          </a:stretch>
        </p:blipFill>
        <p:spPr>
          <a:xfrm>
            <a:off x="0" y="0"/>
            <a:ext cx="12192000" cy="6974957"/>
          </a:xfrm>
          <a:prstGeom prst="rect">
            <a:avLst/>
          </a:prstGeom>
        </p:spPr>
      </p:pic>
    </p:spTree>
    <p:extLst>
      <p:ext uri="{BB962C8B-B14F-4D97-AF65-F5344CB8AC3E}">
        <p14:creationId xmlns:p14="http://schemas.microsoft.com/office/powerpoint/2010/main" val="2688344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The harmful effects of smoking </a:t>
            </a:r>
          </a:p>
        </p:txBody>
      </p:sp>
      <p:sp>
        <p:nvSpPr>
          <p:cNvPr id="7" name="TextBox 6">
            <a:extLst>
              <a:ext uri="{FF2B5EF4-FFF2-40B4-BE49-F238E27FC236}">
                <a16:creationId xmlns:a16="http://schemas.microsoft.com/office/drawing/2014/main" id="{142F2ADA-C31B-0C2C-C723-8BDFC1015A0B}"/>
              </a:ext>
            </a:extLst>
          </p:cNvPr>
          <p:cNvSpPr txBox="1"/>
          <p:nvPr/>
        </p:nvSpPr>
        <p:spPr>
          <a:xfrm>
            <a:off x="761651" y="1690062"/>
            <a:ext cx="10496898" cy="4493538"/>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Short Term Physical</a:t>
            </a:r>
          </a:p>
          <a:p>
            <a:r>
              <a:rPr lang="en-GB" sz="2200" dirty="0">
                <a:latin typeface="Arial" panose="020B0604020202020204" pitchFamily="34" charset="0"/>
                <a:cs typeface="Arial" panose="020B0604020202020204" pitchFamily="34" charset="0"/>
              </a:rPr>
              <a:t>Coughs, colds, chest infections, increased phlegm production, reduced capacity for physical activity, bad breath and bad personal odour, stained teeth, gum disease, stained fingers, reduced circulation, pale skin, premature aging of skin and wrinkles (especially around the mouth), reduction of sense of smell and taste, reduced fertility, erectile dysfunction</a:t>
            </a:r>
          </a:p>
          <a:p>
            <a:endParaRPr lang="en-GB" sz="2200" dirty="0">
              <a:latin typeface="Arial" panose="020B0604020202020204" pitchFamily="34" charset="0"/>
              <a:cs typeface="Arial" panose="020B0604020202020204" pitchFamily="34" charset="0"/>
            </a:endParaRPr>
          </a:p>
          <a:p>
            <a:r>
              <a:rPr lang="en-GB" sz="2200" b="1" dirty="0">
                <a:latin typeface="Arial" panose="020B0604020202020204" pitchFamily="34" charset="0"/>
                <a:cs typeface="Arial" panose="020B0604020202020204" pitchFamily="34" charset="0"/>
              </a:rPr>
              <a:t>Long Term Physical</a:t>
            </a:r>
          </a:p>
          <a:p>
            <a:r>
              <a:rPr lang="en-GB" sz="2200" dirty="0">
                <a:latin typeface="Arial" panose="020B0604020202020204" pitchFamily="34" charset="0"/>
                <a:cs typeface="Arial" panose="020B0604020202020204" pitchFamily="34" charset="0"/>
              </a:rPr>
              <a:t>Reduced lung function, asthma exacerbation, COPD (emphysema and chronic bronchitis), cardio vascular disease, peripheral vascular disease, stroke, dementia, type 2 diabetes, cancers (mouth, throat, lung, stomach, bladder, cervical…), reduced circulation, ulcers, impotence, risk to foetal development, increased risk of miscarriage, still birth and cot death</a:t>
            </a:r>
          </a:p>
        </p:txBody>
      </p:sp>
      <p:pic>
        <p:nvPicPr>
          <p:cNvPr id="2" name="Picture 1">
            <a:extLst>
              <a:ext uri="{FF2B5EF4-FFF2-40B4-BE49-F238E27FC236}">
                <a16:creationId xmlns:a16="http://schemas.microsoft.com/office/drawing/2014/main" id="{8F274512-839F-F8D0-5DF6-AE72ADA69AB5}"/>
              </a:ext>
            </a:extLst>
          </p:cNvPr>
          <p:cNvPicPr>
            <a:picLocks noChangeAspect="1"/>
          </p:cNvPicPr>
          <p:nvPr/>
        </p:nvPicPr>
        <p:blipFill>
          <a:blip r:embed="rId2"/>
          <a:stretch>
            <a:fillRect/>
          </a:stretch>
        </p:blipFill>
        <p:spPr>
          <a:xfrm>
            <a:off x="10399621" y="0"/>
            <a:ext cx="1792379" cy="920576"/>
          </a:xfrm>
          <a:prstGeom prst="rect">
            <a:avLst/>
          </a:prstGeom>
        </p:spPr>
      </p:pic>
    </p:spTree>
    <p:extLst>
      <p:ext uri="{BB962C8B-B14F-4D97-AF65-F5344CB8AC3E}">
        <p14:creationId xmlns:p14="http://schemas.microsoft.com/office/powerpoint/2010/main" val="1801873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The harmful effects of smoking </a:t>
            </a:r>
          </a:p>
        </p:txBody>
      </p:sp>
      <p:sp>
        <p:nvSpPr>
          <p:cNvPr id="7" name="TextBox 6">
            <a:extLst>
              <a:ext uri="{FF2B5EF4-FFF2-40B4-BE49-F238E27FC236}">
                <a16:creationId xmlns:a16="http://schemas.microsoft.com/office/drawing/2014/main" id="{142F2ADA-C31B-0C2C-C723-8BDFC1015A0B}"/>
              </a:ext>
            </a:extLst>
          </p:cNvPr>
          <p:cNvSpPr txBox="1"/>
          <p:nvPr/>
        </p:nvSpPr>
        <p:spPr>
          <a:xfrm>
            <a:off x="761651" y="1348122"/>
            <a:ext cx="10496898" cy="5324535"/>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Economy and cost</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 habit of 20/day can cost a smoker as much as £4000 per year</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Nationally, the cost to society is around £17 Billion. This is far more than generated in taxes on tobacco products (£10 billion)</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Cost incurred by NHS alone are approx. £2.4 billion</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Smoking costs society in Somerset £149.34m a year; </a:t>
            </a:r>
          </a:p>
          <a:p>
            <a:r>
              <a:rPr lang="en-GB" sz="2000" dirty="0">
                <a:latin typeface="Arial" panose="020B0604020202020204" pitchFamily="34" charset="0"/>
                <a:cs typeface="Arial" panose="020B0604020202020204" pitchFamily="34" charset="0"/>
              </a:rPr>
              <a:t>	25,564 smoking households live in poverty</a:t>
            </a:r>
          </a:p>
          <a:p>
            <a:r>
              <a:rPr lang="en-GB" sz="2000" dirty="0">
                <a:latin typeface="Arial" panose="020B0604020202020204" pitchFamily="34" charset="0"/>
                <a:cs typeface="Arial" panose="020B0604020202020204" pitchFamily="34" charset="0"/>
              </a:rPr>
              <a:t>	1,722 people are out of work due to smoking</a:t>
            </a:r>
          </a:p>
          <a:p>
            <a:r>
              <a:rPr lang="en-GB" sz="2000" dirty="0">
                <a:latin typeface="Arial" panose="020B0604020202020204" pitchFamily="34" charset="0"/>
                <a:cs typeface="Arial" panose="020B0604020202020204" pitchFamily="34" charset="0"/>
              </a:rPr>
              <a:t>	13,579 people receive informal care from friends and family because of smoking</a:t>
            </a:r>
          </a:p>
          <a:p>
            <a:r>
              <a:rPr lang="en-GB" sz="2000" b="1" dirty="0">
                <a:latin typeface="Arial" panose="020B0604020202020204" pitchFamily="34" charset="0"/>
                <a:cs typeface="Arial" panose="020B0604020202020204" pitchFamily="34" charset="0"/>
              </a:rPr>
              <a:t>Environment</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5.3 million hectares of fertile land is used to grow tobacco</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An estimated 1.5 billion hectares of forests have been lost worldwide since the 1970s, contributing to up to 20% of annual greenhouse gas increases</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Trees are destroyed for use in the tobacco curing process</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90% of cigarettes contain non-biodegradable filters</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Many cigarette butts are simply discarded but are an environmental pollutant</a:t>
            </a:r>
          </a:p>
          <a:p>
            <a:endParaRPr lang="en-GB" sz="20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0CDBFD20-C1F3-3D01-462E-90129CDBC1AE}"/>
              </a:ext>
            </a:extLst>
          </p:cNvPr>
          <p:cNvPicPr>
            <a:picLocks noChangeAspect="1"/>
          </p:cNvPicPr>
          <p:nvPr/>
        </p:nvPicPr>
        <p:blipFill>
          <a:blip r:embed="rId2"/>
          <a:stretch>
            <a:fillRect/>
          </a:stretch>
        </p:blipFill>
        <p:spPr>
          <a:xfrm>
            <a:off x="10399621" y="0"/>
            <a:ext cx="1792379" cy="920576"/>
          </a:xfrm>
          <a:prstGeom prst="rect">
            <a:avLst/>
          </a:prstGeom>
        </p:spPr>
      </p:pic>
    </p:spTree>
    <p:extLst>
      <p:ext uri="{BB962C8B-B14F-4D97-AF65-F5344CB8AC3E}">
        <p14:creationId xmlns:p14="http://schemas.microsoft.com/office/powerpoint/2010/main" val="1055814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Benefits of stopping smoking</a:t>
            </a:r>
          </a:p>
        </p:txBody>
      </p:sp>
      <p:sp>
        <p:nvSpPr>
          <p:cNvPr id="7" name="TextBox 6">
            <a:extLst>
              <a:ext uri="{FF2B5EF4-FFF2-40B4-BE49-F238E27FC236}">
                <a16:creationId xmlns:a16="http://schemas.microsoft.com/office/drawing/2014/main" id="{142F2ADA-C31B-0C2C-C723-8BDFC1015A0B}"/>
              </a:ext>
            </a:extLst>
          </p:cNvPr>
          <p:cNvSpPr txBox="1"/>
          <p:nvPr/>
        </p:nvSpPr>
        <p:spPr>
          <a:xfrm>
            <a:off x="761651" y="1720142"/>
            <a:ext cx="10496898" cy="4093428"/>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Better skin, reduced wrinkle risk 				Fresher breath</a:t>
            </a:r>
          </a:p>
          <a:p>
            <a:r>
              <a:rPr lang="en-GB" sz="2000" dirty="0">
                <a:latin typeface="Arial" panose="020B0604020202020204" pitchFamily="34" charset="0"/>
                <a:cs typeface="Arial" panose="020B0604020202020204" pitchFamily="34" charset="0"/>
              </a:rPr>
              <a:t>Oral hygiene 						Clothes don’t smell</a:t>
            </a:r>
          </a:p>
          <a:p>
            <a:r>
              <a:rPr lang="en-GB" sz="2000" dirty="0">
                <a:latin typeface="Arial" panose="020B0604020202020204" pitchFamily="34" charset="0"/>
                <a:cs typeface="Arial" panose="020B0604020202020204" pitchFamily="34" charset="0"/>
              </a:rPr>
              <a:t>- reduced risk of gum disease				Breathe better</a:t>
            </a:r>
          </a:p>
          <a:p>
            <a:r>
              <a:rPr lang="en-GB" sz="2000" dirty="0">
                <a:latin typeface="Arial" panose="020B0604020202020204" pitchFamily="34" charset="0"/>
                <a:cs typeface="Arial" panose="020B0604020202020204" pitchFamily="34" charset="0"/>
              </a:rPr>
              <a:t>Improved fitness and capacity for exercise		Save money</a:t>
            </a:r>
          </a:p>
          <a:p>
            <a:r>
              <a:rPr lang="en-GB" sz="2000" dirty="0">
                <a:latin typeface="Arial" panose="020B0604020202020204" pitchFamily="34" charset="0"/>
                <a:cs typeface="Arial" panose="020B0604020202020204" pitchFamily="34" charset="0"/>
              </a:rPr>
              <a:t>Feel healthier and increased quality of life		Lower risk of cancer</a:t>
            </a:r>
          </a:p>
          <a:p>
            <a:r>
              <a:rPr lang="en-GB" sz="2000" dirty="0">
                <a:latin typeface="Arial" panose="020B0604020202020204" pitchFamily="34" charset="0"/>
                <a:cs typeface="Arial" panose="020B0604020202020204" pitchFamily="34" charset="0"/>
              </a:rPr>
              <a:t>Cardiovascular health improved and risk reduced	Improved life expectancy</a:t>
            </a:r>
          </a:p>
          <a:p>
            <a:r>
              <a:rPr lang="en-GB" sz="2000" dirty="0">
                <a:latin typeface="Arial" panose="020B0604020202020204" pitchFamily="34" charset="0"/>
                <a:cs typeface="Arial" panose="020B0604020202020204" pitchFamily="34" charset="0"/>
              </a:rPr>
              <a:t>Respiratory health improved and risk reduced</a:t>
            </a:r>
          </a:p>
          <a:p>
            <a:r>
              <a:rPr lang="en-GB" sz="2000" dirty="0">
                <a:latin typeface="Arial" panose="020B0604020202020204" pitchFamily="34" charset="0"/>
                <a:cs typeface="Arial" panose="020B0604020202020204" pitchFamily="34" charset="0"/>
              </a:rPr>
              <a:t>Improved fertility</a:t>
            </a:r>
          </a:p>
          <a:p>
            <a:r>
              <a:rPr lang="en-GB" sz="2000" dirty="0">
                <a:latin typeface="Arial" panose="020B0604020202020204" pitchFamily="34" charset="0"/>
                <a:cs typeface="Arial" panose="020B0604020202020204" pitchFamily="34" charset="0"/>
              </a:rPr>
              <a:t>Pregnancy – reduced risk to child and their ongoing health</a:t>
            </a:r>
          </a:p>
          <a:p>
            <a:r>
              <a:rPr lang="en-GB" sz="2000" dirty="0">
                <a:latin typeface="Arial" panose="020B0604020202020204" pitchFamily="34" charset="0"/>
                <a:cs typeface="Arial" panose="020B0604020202020204" pitchFamily="34" charset="0"/>
              </a:rPr>
              <a:t>Reducing NHS and public health costs</a:t>
            </a:r>
          </a:p>
          <a:p>
            <a:r>
              <a:rPr lang="en-GB" sz="2000" dirty="0">
                <a:latin typeface="Arial" panose="020B0604020202020204" pitchFamily="34" charset="0"/>
                <a:cs typeface="Arial" panose="020B0604020202020204" pitchFamily="34" charset="0"/>
              </a:rPr>
              <a:t>Reduced risk of accidents (fires) related to smoking</a:t>
            </a:r>
          </a:p>
          <a:p>
            <a:r>
              <a:rPr lang="en-GB" sz="2000" dirty="0">
                <a:latin typeface="Arial" panose="020B0604020202020204" pitchFamily="34" charset="0"/>
                <a:cs typeface="Arial" panose="020B0604020202020204" pitchFamily="34" charset="0"/>
              </a:rPr>
              <a:t>Benefits to environment</a:t>
            </a:r>
          </a:p>
          <a:p>
            <a:endParaRPr lang="en-GB" sz="20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D4FB75EE-39A1-75AB-7CAE-DE06739E544C}"/>
              </a:ext>
            </a:extLst>
          </p:cNvPr>
          <p:cNvPicPr>
            <a:picLocks noChangeAspect="1"/>
          </p:cNvPicPr>
          <p:nvPr/>
        </p:nvPicPr>
        <p:blipFill>
          <a:blip r:embed="rId2"/>
          <a:stretch>
            <a:fillRect/>
          </a:stretch>
        </p:blipFill>
        <p:spPr>
          <a:xfrm>
            <a:off x="10399621" y="0"/>
            <a:ext cx="1792379" cy="920576"/>
          </a:xfrm>
          <a:prstGeom prst="rect">
            <a:avLst/>
          </a:prstGeom>
        </p:spPr>
      </p:pic>
    </p:spTree>
    <p:extLst>
      <p:ext uri="{BB962C8B-B14F-4D97-AF65-F5344CB8AC3E}">
        <p14:creationId xmlns:p14="http://schemas.microsoft.com/office/powerpoint/2010/main" val="1280783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0" y="320118"/>
            <a:ext cx="11296999" cy="707886"/>
          </a:xfrm>
          <a:prstGeom prst="rect">
            <a:avLst/>
          </a:prstGeom>
          <a:noFill/>
        </p:spPr>
        <p:txBody>
          <a:bodyPr wrap="square" rtlCol="0">
            <a:spAutoFit/>
          </a:bodyPr>
          <a:lstStyle/>
          <a:p>
            <a:r>
              <a:rPr lang="en-GB" sz="4000" b="1" dirty="0">
                <a:solidFill>
                  <a:srgbClr val="006072"/>
                </a:solidFill>
                <a:latin typeface="Arial" panose="020B0604020202020204" pitchFamily="34" charset="0"/>
                <a:cs typeface="Arial" panose="020B0604020202020204" pitchFamily="34" charset="0"/>
              </a:rPr>
              <a:t>Support and Advice</a:t>
            </a:r>
          </a:p>
        </p:txBody>
      </p:sp>
      <p:sp>
        <p:nvSpPr>
          <p:cNvPr id="7" name="TextBox 6">
            <a:extLst>
              <a:ext uri="{FF2B5EF4-FFF2-40B4-BE49-F238E27FC236}">
                <a16:creationId xmlns:a16="http://schemas.microsoft.com/office/drawing/2014/main" id="{142F2ADA-C31B-0C2C-C723-8BDFC1015A0B}"/>
              </a:ext>
            </a:extLst>
          </p:cNvPr>
          <p:cNvSpPr txBox="1"/>
          <p:nvPr/>
        </p:nvSpPr>
        <p:spPr>
          <a:xfrm>
            <a:off x="761650" y="1355764"/>
            <a:ext cx="11135075" cy="5724644"/>
          </a:xfrm>
          <a:prstGeom prst="rect">
            <a:avLst/>
          </a:prstGeom>
          <a:noFill/>
        </p:spPr>
        <p:txBody>
          <a:bodyPr wrap="square" rtlCol="0">
            <a:spAutoFit/>
          </a:bodyPr>
          <a:lstStyle/>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Our </a:t>
            </a:r>
            <a:r>
              <a:rPr lang="en-GB" b="1" dirty="0">
                <a:latin typeface="Arial" panose="020B0604020202020204" pitchFamily="34" charset="0"/>
                <a:cs typeface="Arial" panose="020B0604020202020204" pitchFamily="34" charset="0"/>
              </a:rPr>
              <a:t>standard offer is a 12 week treatment programme </a:t>
            </a:r>
            <a:r>
              <a:rPr lang="en-GB" dirty="0">
                <a:latin typeface="Arial" panose="020B0604020202020204" pitchFamily="34" charset="0"/>
                <a:cs typeface="Arial" panose="020B0604020202020204" pitchFamily="34" charset="0"/>
              </a:rPr>
              <a:t>with support provided by our team of qualified and experienced Stop Smoking Practitioners</a:t>
            </a:r>
          </a:p>
          <a:p>
            <a:endParaRPr lang="en-GB"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b="1" dirty="0">
                <a:latin typeface="Arial" panose="020B0604020202020204" pitchFamily="34" charset="0"/>
                <a:cs typeface="Arial" panose="020B0604020202020204" pitchFamily="34" charset="0"/>
              </a:rPr>
              <a:t>Support for adults (18 and over)</a:t>
            </a:r>
            <a:r>
              <a:rPr lang="en-GB" dirty="0">
                <a:latin typeface="Arial" panose="020B0604020202020204" pitchFamily="34" charset="0"/>
                <a:cs typeface="Arial" panose="020B0604020202020204" pitchFamily="34" charset="0"/>
              </a:rPr>
              <a:t>: community face-to-face sessions take place at a variety of venues across the county and offer either daytime or evening support: </a:t>
            </a:r>
            <a:r>
              <a:rPr lang="en-GB" dirty="0">
                <a:latin typeface="Arial" panose="020B0604020202020204" pitchFamily="34" charset="0"/>
                <a:cs typeface="Arial" panose="020B0604020202020204" pitchFamily="34" charset="0"/>
                <a:hlinkClick r:id="rId2"/>
              </a:rPr>
              <a:t>https://www.healthysomerset.co.uk/smokefree/support-me/</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Telephone support is available for those unable to access face-to-face sessions due to 	location, medical condition or personal circumstances</a:t>
            </a:r>
          </a:p>
          <a:p>
            <a:r>
              <a:rPr lang="en-GB" dirty="0">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r>
              <a:rPr lang="en-GB" b="1" dirty="0">
                <a:latin typeface="Arial" panose="020B0604020202020204" pitchFamily="34" charset="0"/>
                <a:cs typeface="Arial" panose="020B0604020202020204" pitchFamily="34" charset="0"/>
              </a:rPr>
              <a:t>Support for 12-18 year olds</a:t>
            </a:r>
            <a:r>
              <a:rPr lang="en-GB" dirty="0">
                <a:latin typeface="Arial" panose="020B0604020202020204" pitchFamily="34" charset="0"/>
                <a:cs typeface="Arial" panose="020B0604020202020204" pitchFamily="34" charset="0"/>
              </a:rPr>
              <a:t>:</a:t>
            </a:r>
            <a:r>
              <a:rPr lang="en-GB" b="1"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we have a specific pathway of support for young people offering a range of support options from basic advice about smoking and vaping, cutting down or a treatment programme to quit smoking or vaping completely</a:t>
            </a:r>
          </a:p>
          <a:p>
            <a:r>
              <a:rPr lang="en-GB" dirty="0">
                <a:latin typeface="Arial" panose="020B0604020202020204" pitchFamily="34" charset="0"/>
                <a:cs typeface="Arial" panose="020B0604020202020204" pitchFamily="34" charset="0"/>
              </a:rPr>
              <a:t>	Support is provided weekly and this can be by telephone, text, email, face-time or 	WhatsApp</a:t>
            </a:r>
          </a:p>
          <a:p>
            <a:endParaRPr lang="en-GB"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b="1" dirty="0">
                <a:latin typeface="Arial" panose="020B0604020202020204" pitchFamily="34" charset="0"/>
                <a:cs typeface="Arial" panose="020B0604020202020204" pitchFamily="34" charset="0"/>
              </a:rPr>
              <a:t>Smokefree Families </a:t>
            </a:r>
            <a:r>
              <a:rPr lang="en-GB" dirty="0">
                <a:latin typeface="Arial" panose="020B0604020202020204" pitchFamily="34" charset="0"/>
                <a:cs typeface="Arial" panose="020B0604020202020204" pitchFamily="34" charset="0"/>
              </a:rPr>
              <a:t>is a specialist service supporting anyone around the birth of a baby, pre conception, pregnancy, significant others, adoption and surrogacy</a:t>
            </a: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D7D9E470-08DC-E633-A367-AD81A971D9C1}"/>
              </a:ext>
            </a:extLst>
          </p:cNvPr>
          <p:cNvPicPr>
            <a:picLocks noChangeAspect="1"/>
          </p:cNvPicPr>
          <p:nvPr/>
        </p:nvPicPr>
        <p:blipFill>
          <a:blip r:embed="rId3"/>
          <a:stretch>
            <a:fillRect/>
          </a:stretch>
        </p:blipFill>
        <p:spPr>
          <a:xfrm>
            <a:off x="10399621" y="0"/>
            <a:ext cx="1792379" cy="920576"/>
          </a:xfrm>
          <a:prstGeom prst="rect">
            <a:avLst/>
          </a:prstGeom>
        </p:spPr>
      </p:pic>
    </p:spTree>
    <p:extLst>
      <p:ext uri="{BB962C8B-B14F-4D97-AF65-F5344CB8AC3E}">
        <p14:creationId xmlns:p14="http://schemas.microsoft.com/office/powerpoint/2010/main" val="4094585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9234605"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Learning Outcomes</a:t>
            </a:r>
          </a:p>
        </p:txBody>
      </p:sp>
      <p:sp>
        <p:nvSpPr>
          <p:cNvPr id="7" name="TextBox 6">
            <a:extLst>
              <a:ext uri="{FF2B5EF4-FFF2-40B4-BE49-F238E27FC236}">
                <a16:creationId xmlns:a16="http://schemas.microsoft.com/office/drawing/2014/main" id="{142F2ADA-C31B-0C2C-C723-8BDFC1015A0B}"/>
              </a:ext>
            </a:extLst>
          </p:cNvPr>
          <p:cNvSpPr txBox="1"/>
          <p:nvPr/>
        </p:nvSpPr>
        <p:spPr>
          <a:xfrm>
            <a:off x="761650" y="1673889"/>
            <a:ext cx="10831635" cy="4154984"/>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Understand why people start smoking or vaping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Understand some of the physical harm that inhaled tobacco smoke and nicotine causes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Understand the key benefits of stopping smoking or vaping</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Offer appropriate, non-confrontational advice about smoking and vaping</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Learn about the free and flexible support options offered by Smokefree Somerset for young people and adults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Understand referral and self-referral methods to Smokefree Somerset for free support</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Awareness of the INTENT Smoking Prevention Programme</a:t>
            </a:r>
          </a:p>
          <a:p>
            <a:endParaRPr lang="en-GB" sz="24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5CB2BB06-AA57-7046-AE29-8A8E7A1C076B}"/>
              </a:ext>
            </a:extLst>
          </p:cNvPr>
          <p:cNvPicPr>
            <a:picLocks noChangeAspect="1"/>
          </p:cNvPicPr>
          <p:nvPr/>
        </p:nvPicPr>
        <p:blipFill>
          <a:blip r:embed="rId2"/>
          <a:stretch>
            <a:fillRect/>
          </a:stretch>
        </p:blipFill>
        <p:spPr>
          <a:xfrm>
            <a:off x="10399621" y="0"/>
            <a:ext cx="1792379" cy="920576"/>
          </a:xfrm>
          <a:prstGeom prst="rect">
            <a:avLst/>
          </a:prstGeom>
        </p:spPr>
      </p:pic>
    </p:spTree>
    <p:extLst>
      <p:ext uri="{BB962C8B-B14F-4D97-AF65-F5344CB8AC3E}">
        <p14:creationId xmlns:p14="http://schemas.microsoft.com/office/powerpoint/2010/main" val="27666624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07886"/>
          </a:xfrm>
          <a:prstGeom prst="rect">
            <a:avLst/>
          </a:prstGeom>
          <a:noFill/>
        </p:spPr>
        <p:txBody>
          <a:bodyPr wrap="square" rtlCol="0">
            <a:spAutoFit/>
          </a:bodyPr>
          <a:lstStyle/>
          <a:p>
            <a:r>
              <a:rPr lang="en-GB" sz="4000" b="1" dirty="0">
                <a:solidFill>
                  <a:srgbClr val="006072"/>
                </a:solidFill>
                <a:latin typeface="Arial" panose="020B0604020202020204" pitchFamily="34" charset="0"/>
                <a:cs typeface="Arial" panose="020B0604020202020204" pitchFamily="34" charset="0"/>
              </a:rPr>
              <a:t>Online resources</a:t>
            </a:r>
          </a:p>
        </p:txBody>
      </p:sp>
      <p:sp>
        <p:nvSpPr>
          <p:cNvPr id="7" name="TextBox 6">
            <a:extLst>
              <a:ext uri="{FF2B5EF4-FFF2-40B4-BE49-F238E27FC236}">
                <a16:creationId xmlns:a16="http://schemas.microsoft.com/office/drawing/2014/main" id="{142F2ADA-C31B-0C2C-C723-8BDFC1015A0B}"/>
              </a:ext>
            </a:extLst>
          </p:cNvPr>
          <p:cNvSpPr txBox="1"/>
          <p:nvPr/>
        </p:nvSpPr>
        <p:spPr>
          <a:xfrm>
            <a:off x="761651" y="2146604"/>
            <a:ext cx="10496898" cy="3785652"/>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hlinkClick r:id="rId2"/>
              </a:rPr>
              <a:t>https://ash.org.uk/resources/view/ash-brief-for-local-authorities-on-youth-vaping</a:t>
            </a:r>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4439478B-5D93-C01D-C9DA-29B983FD087D}"/>
              </a:ext>
            </a:extLst>
          </p:cNvPr>
          <p:cNvPicPr>
            <a:picLocks noChangeAspect="1"/>
          </p:cNvPicPr>
          <p:nvPr/>
        </p:nvPicPr>
        <p:blipFill>
          <a:blip r:embed="rId3"/>
          <a:stretch>
            <a:fillRect/>
          </a:stretch>
        </p:blipFill>
        <p:spPr>
          <a:xfrm>
            <a:off x="10399621" y="5168"/>
            <a:ext cx="1792379" cy="920576"/>
          </a:xfrm>
          <a:prstGeom prst="rect">
            <a:avLst/>
          </a:prstGeom>
        </p:spPr>
      </p:pic>
    </p:spTree>
    <p:extLst>
      <p:ext uri="{BB962C8B-B14F-4D97-AF65-F5344CB8AC3E}">
        <p14:creationId xmlns:p14="http://schemas.microsoft.com/office/powerpoint/2010/main" val="4203899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Treating Habits and Addiction</a:t>
            </a:r>
          </a:p>
        </p:txBody>
      </p:sp>
      <p:sp>
        <p:nvSpPr>
          <p:cNvPr id="7" name="TextBox 6">
            <a:extLst>
              <a:ext uri="{FF2B5EF4-FFF2-40B4-BE49-F238E27FC236}">
                <a16:creationId xmlns:a16="http://schemas.microsoft.com/office/drawing/2014/main" id="{142F2ADA-C31B-0C2C-C723-8BDFC1015A0B}"/>
              </a:ext>
            </a:extLst>
          </p:cNvPr>
          <p:cNvSpPr txBox="1"/>
          <p:nvPr/>
        </p:nvSpPr>
        <p:spPr>
          <a:xfrm>
            <a:off x="679355" y="1656515"/>
            <a:ext cx="10496898" cy="4154984"/>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Smoking is a habit, a routine, a social activity, an addiction, an emotional crutch, a psychological response, an identity</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The programme with SFS focuses on supporting behaviour change and developing new routines and coping strategies</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Stop Smoking Practitioners advise on the use of licensed stop smoking medications to ease nicotine withdrawal </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Nicotine Replacement Therapy (NRT) is licensed for 12 years and over </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If use of NRT is recommended, Smokefree Somerset will supply the products</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Correct and appropriate use of NRT doubles the chances of quitting successfully</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Using NRT alongside experienced support from a qualified Stop Smoking Practitioner makes quitting much easier </a:t>
            </a:r>
          </a:p>
          <a:p>
            <a:pPr marL="342900" indent="-342900">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5D7BA19F-F028-53F9-1FB2-23A90ABE22A8}"/>
              </a:ext>
            </a:extLst>
          </p:cNvPr>
          <p:cNvPicPr>
            <a:picLocks noChangeAspect="1"/>
          </p:cNvPicPr>
          <p:nvPr/>
        </p:nvPicPr>
        <p:blipFill>
          <a:blip r:embed="rId2"/>
          <a:stretch>
            <a:fillRect/>
          </a:stretch>
        </p:blipFill>
        <p:spPr>
          <a:xfrm>
            <a:off x="10399621" y="0"/>
            <a:ext cx="1792379" cy="920576"/>
          </a:xfrm>
          <a:prstGeom prst="rect">
            <a:avLst/>
          </a:prstGeom>
        </p:spPr>
      </p:pic>
    </p:spTree>
    <p:extLst>
      <p:ext uri="{BB962C8B-B14F-4D97-AF65-F5344CB8AC3E}">
        <p14:creationId xmlns:p14="http://schemas.microsoft.com/office/powerpoint/2010/main" val="6119088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69441"/>
          </a:xfrm>
          <a:prstGeom prst="rect">
            <a:avLst/>
          </a:prstGeom>
          <a:noFill/>
        </p:spPr>
        <p:txBody>
          <a:bodyPr wrap="square" rtlCol="0">
            <a:spAutoFit/>
          </a:bodyPr>
          <a:lstStyle/>
          <a:p>
            <a:r>
              <a:rPr lang="en-GB" sz="4400" b="1">
                <a:solidFill>
                  <a:srgbClr val="006072"/>
                </a:solidFill>
                <a:latin typeface="Arial" panose="020B0604020202020204" pitchFamily="34" charset="0"/>
                <a:cs typeface="Arial" panose="020B0604020202020204" pitchFamily="34" charset="0"/>
              </a:rPr>
              <a:t>Nicotine Replacement Therapy</a:t>
            </a:r>
          </a:p>
        </p:txBody>
      </p:sp>
      <p:sp>
        <p:nvSpPr>
          <p:cNvPr id="7" name="TextBox 6">
            <a:extLst>
              <a:ext uri="{FF2B5EF4-FFF2-40B4-BE49-F238E27FC236}">
                <a16:creationId xmlns:a16="http://schemas.microsoft.com/office/drawing/2014/main" id="{142F2ADA-C31B-0C2C-C723-8BDFC1015A0B}"/>
              </a:ext>
            </a:extLst>
          </p:cNvPr>
          <p:cNvSpPr txBox="1"/>
          <p:nvPr/>
        </p:nvSpPr>
        <p:spPr>
          <a:xfrm>
            <a:off x="761651" y="1651860"/>
            <a:ext cx="10496898" cy="1569660"/>
          </a:xfrm>
          <a:prstGeom prst="rect">
            <a:avLst/>
          </a:prstGeom>
          <a:noFill/>
        </p:spPr>
        <p:txBody>
          <a:bodyPr wrap="square" rtlCol="0">
            <a:spAutoFit/>
          </a:bodyPr>
          <a:lstStyle/>
          <a:p>
            <a:endParaRPr lang="en-GB" sz="2400">
              <a:latin typeface="Arial" panose="020B060402020202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216B6070-51F9-5B8A-3EE6-DB1020E94F6C}"/>
              </a:ext>
            </a:extLst>
          </p:cNvPr>
          <p:cNvPicPr>
            <a:picLocks noChangeAspect="1"/>
          </p:cNvPicPr>
          <p:nvPr/>
        </p:nvPicPr>
        <p:blipFill>
          <a:blip r:embed="rId2"/>
          <a:stretch>
            <a:fillRect/>
          </a:stretch>
        </p:blipFill>
        <p:spPr>
          <a:xfrm>
            <a:off x="933451" y="1793696"/>
            <a:ext cx="2753641" cy="1570645"/>
          </a:xfrm>
          <a:prstGeom prst="rect">
            <a:avLst/>
          </a:prstGeom>
        </p:spPr>
      </p:pic>
      <p:pic>
        <p:nvPicPr>
          <p:cNvPr id="3" name="Picture 2">
            <a:extLst>
              <a:ext uri="{FF2B5EF4-FFF2-40B4-BE49-F238E27FC236}">
                <a16:creationId xmlns:a16="http://schemas.microsoft.com/office/drawing/2014/main" id="{5EDCEAC9-45C4-A377-2FCC-0C131EEA687E}"/>
              </a:ext>
            </a:extLst>
          </p:cNvPr>
          <p:cNvPicPr>
            <a:picLocks noChangeAspect="1"/>
          </p:cNvPicPr>
          <p:nvPr/>
        </p:nvPicPr>
        <p:blipFill rotWithShape="1">
          <a:blip r:embed="rId3"/>
          <a:srcRect l="11703" t="16524" r="9810" b="11521"/>
          <a:stretch/>
        </p:blipFill>
        <p:spPr>
          <a:xfrm>
            <a:off x="4455319" y="1793696"/>
            <a:ext cx="2016173" cy="1488024"/>
          </a:xfrm>
          <a:prstGeom prst="rect">
            <a:avLst/>
          </a:prstGeom>
        </p:spPr>
      </p:pic>
      <p:pic>
        <p:nvPicPr>
          <p:cNvPr id="4" name="Picture 3">
            <a:extLst>
              <a:ext uri="{FF2B5EF4-FFF2-40B4-BE49-F238E27FC236}">
                <a16:creationId xmlns:a16="http://schemas.microsoft.com/office/drawing/2014/main" id="{0F9F593D-AD03-B898-E7FD-8038CA2B2972}"/>
              </a:ext>
            </a:extLst>
          </p:cNvPr>
          <p:cNvPicPr>
            <a:picLocks noChangeAspect="1"/>
          </p:cNvPicPr>
          <p:nvPr/>
        </p:nvPicPr>
        <p:blipFill>
          <a:blip r:embed="rId4"/>
          <a:stretch>
            <a:fillRect/>
          </a:stretch>
        </p:blipFill>
        <p:spPr>
          <a:xfrm>
            <a:off x="933451" y="4347452"/>
            <a:ext cx="3718623" cy="1102660"/>
          </a:xfrm>
          <a:prstGeom prst="rect">
            <a:avLst/>
          </a:prstGeom>
        </p:spPr>
      </p:pic>
      <p:pic>
        <p:nvPicPr>
          <p:cNvPr id="6" name="Picture 5">
            <a:extLst>
              <a:ext uri="{FF2B5EF4-FFF2-40B4-BE49-F238E27FC236}">
                <a16:creationId xmlns:a16="http://schemas.microsoft.com/office/drawing/2014/main" id="{FAA8FCDA-2CF7-CCA9-8A5C-4C59B38A7D65}"/>
              </a:ext>
            </a:extLst>
          </p:cNvPr>
          <p:cNvPicPr>
            <a:picLocks noChangeAspect="1"/>
          </p:cNvPicPr>
          <p:nvPr/>
        </p:nvPicPr>
        <p:blipFill>
          <a:blip r:embed="rId5"/>
          <a:stretch>
            <a:fillRect/>
          </a:stretch>
        </p:blipFill>
        <p:spPr>
          <a:xfrm>
            <a:off x="6093606" y="4178807"/>
            <a:ext cx="1705430" cy="1705430"/>
          </a:xfrm>
          <a:prstGeom prst="rect">
            <a:avLst/>
          </a:prstGeom>
        </p:spPr>
      </p:pic>
      <p:pic>
        <p:nvPicPr>
          <p:cNvPr id="8" name="Picture 7">
            <a:extLst>
              <a:ext uri="{FF2B5EF4-FFF2-40B4-BE49-F238E27FC236}">
                <a16:creationId xmlns:a16="http://schemas.microsoft.com/office/drawing/2014/main" id="{D525411D-86AD-F86E-5FDE-AFE4B7A2CB07}"/>
              </a:ext>
            </a:extLst>
          </p:cNvPr>
          <p:cNvPicPr>
            <a:picLocks noChangeAspect="1"/>
          </p:cNvPicPr>
          <p:nvPr/>
        </p:nvPicPr>
        <p:blipFill>
          <a:blip r:embed="rId6"/>
          <a:stretch>
            <a:fillRect/>
          </a:stretch>
        </p:blipFill>
        <p:spPr>
          <a:xfrm>
            <a:off x="7559531" y="1733814"/>
            <a:ext cx="1890757" cy="1890757"/>
          </a:xfrm>
          <a:prstGeom prst="rect">
            <a:avLst/>
          </a:prstGeom>
        </p:spPr>
      </p:pic>
      <p:pic>
        <p:nvPicPr>
          <p:cNvPr id="9" name="Picture 8">
            <a:extLst>
              <a:ext uri="{FF2B5EF4-FFF2-40B4-BE49-F238E27FC236}">
                <a16:creationId xmlns:a16="http://schemas.microsoft.com/office/drawing/2014/main" id="{AA81F096-821F-9291-BB7C-FE7544954EBE}"/>
              </a:ext>
            </a:extLst>
          </p:cNvPr>
          <p:cNvPicPr>
            <a:picLocks noChangeAspect="1"/>
          </p:cNvPicPr>
          <p:nvPr/>
        </p:nvPicPr>
        <p:blipFill>
          <a:blip r:embed="rId7"/>
          <a:stretch>
            <a:fillRect/>
          </a:stretch>
        </p:blipFill>
        <p:spPr>
          <a:xfrm>
            <a:off x="8978022" y="4126256"/>
            <a:ext cx="906642" cy="1578698"/>
          </a:xfrm>
          <a:prstGeom prst="rect">
            <a:avLst/>
          </a:prstGeom>
        </p:spPr>
      </p:pic>
      <p:pic>
        <p:nvPicPr>
          <p:cNvPr id="10" name="Picture 9">
            <a:extLst>
              <a:ext uri="{FF2B5EF4-FFF2-40B4-BE49-F238E27FC236}">
                <a16:creationId xmlns:a16="http://schemas.microsoft.com/office/drawing/2014/main" id="{225A03EC-3131-8034-90D4-99A94C8BEBEC}"/>
              </a:ext>
            </a:extLst>
          </p:cNvPr>
          <p:cNvPicPr>
            <a:picLocks noChangeAspect="1"/>
          </p:cNvPicPr>
          <p:nvPr/>
        </p:nvPicPr>
        <p:blipFill>
          <a:blip r:embed="rId8"/>
          <a:stretch>
            <a:fillRect/>
          </a:stretch>
        </p:blipFill>
        <p:spPr>
          <a:xfrm>
            <a:off x="10399621" y="2707952"/>
            <a:ext cx="1465018" cy="1470855"/>
          </a:xfrm>
          <a:prstGeom prst="rect">
            <a:avLst/>
          </a:prstGeom>
        </p:spPr>
      </p:pic>
      <p:pic>
        <p:nvPicPr>
          <p:cNvPr id="11" name="Picture 10">
            <a:extLst>
              <a:ext uri="{FF2B5EF4-FFF2-40B4-BE49-F238E27FC236}">
                <a16:creationId xmlns:a16="http://schemas.microsoft.com/office/drawing/2014/main" id="{3996D4C5-9581-65E4-0597-2CC91BF26EF2}"/>
              </a:ext>
            </a:extLst>
          </p:cNvPr>
          <p:cNvPicPr>
            <a:picLocks noChangeAspect="1"/>
          </p:cNvPicPr>
          <p:nvPr/>
        </p:nvPicPr>
        <p:blipFill>
          <a:blip r:embed="rId9"/>
          <a:stretch>
            <a:fillRect/>
          </a:stretch>
        </p:blipFill>
        <p:spPr>
          <a:xfrm>
            <a:off x="10399621" y="0"/>
            <a:ext cx="1792379" cy="920576"/>
          </a:xfrm>
          <a:prstGeom prst="rect">
            <a:avLst/>
          </a:prstGeom>
        </p:spPr>
      </p:pic>
    </p:spTree>
    <p:extLst>
      <p:ext uri="{BB962C8B-B14F-4D97-AF65-F5344CB8AC3E}">
        <p14:creationId xmlns:p14="http://schemas.microsoft.com/office/powerpoint/2010/main" val="41759946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Vapes/e-cigarettes</a:t>
            </a:r>
          </a:p>
        </p:txBody>
      </p:sp>
      <p:sp>
        <p:nvSpPr>
          <p:cNvPr id="7" name="TextBox 6">
            <a:extLst>
              <a:ext uri="{FF2B5EF4-FFF2-40B4-BE49-F238E27FC236}">
                <a16:creationId xmlns:a16="http://schemas.microsoft.com/office/drawing/2014/main" id="{142F2ADA-C31B-0C2C-C723-8BDFC1015A0B}"/>
              </a:ext>
            </a:extLst>
          </p:cNvPr>
          <p:cNvSpPr txBox="1"/>
          <p:nvPr/>
        </p:nvSpPr>
        <p:spPr>
          <a:xfrm>
            <a:off x="791782" y="1610795"/>
            <a:ext cx="10586053" cy="4154984"/>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In the UK, </a:t>
            </a:r>
            <a:r>
              <a:rPr lang="en-GB" sz="2200" b="1" dirty="0">
                <a:latin typeface="Arial" panose="020B0604020202020204" pitchFamily="34" charset="0"/>
                <a:cs typeface="Arial" panose="020B0604020202020204" pitchFamily="34" charset="0"/>
              </a:rPr>
              <a:t>selling vaping products to anyone under 18 is prohibited and so is buying vaping products for anyone under 18 </a:t>
            </a:r>
            <a:r>
              <a:rPr lang="en-GB" sz="2200" dirty="0">
                <a:latin typeface="Arial" panose="020B0604020202020204" pitchFamily="34" charset="0"/>
                <a:cs typeface="Arial" panose="020B0604020202020204" pitchFamily="34" charset="0"/>
              </a:rPr>
              <a:t>(gov.uk)</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The maximum strength of e-liquid permitted in the UK is 20mg of nicotine per ml = 2%</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Vaping products are a popular aid used by people trying to quit smoking</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Public Health England (PHE) review in 2014 found that the hazard associated with electronic cigarette products currently on the market “is likely to be extremely low, and certainly much lower than smoking”</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The harm from smoking is caused primarily through the toxins produced by the burning of tobacco</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Electronic cigarettes represent a safer alternative to cigarettes for smokers who are unable or unwilling to stop using nicotine</a:t>
            </a:r>
          </a:p>
        </p:txBody>
      </p:sp>
      <p:pic>
        <p:nvPicPr>
          <p:cNvPr id="4" name="Picture 3">
            <a:extLst>
              <a:ext uri="{FF2B5EF4-FFF2-40B4-BE49-F238E27FC236}">
                <a16:creationId xmlns:a16="http://schemas.microsoft.com/office/drawing/2014/main" id="{0389C049-9981-3AA1-AFF8-EFC8A9C68A97}"/>
              </a:ext>
            </a:extLst>
          </p:cNvPr>
          <p:cNvPicPr>
            <a:picLocks noChangeAspect="1"/>
          </p:cNvPicPr>
          <p:nvPr/>
        </p:nvPicPr>
        <p:blipFill>
          <a:blip r:embed="rId2"/>
          <a:stretch>
            <a:fillRect/>
          </a:stretch>
        </p:blipFill>
        <p:spPr>
          <a:xfrm>
            <a:off x="10383529" y="0"/>
            <a:ext cx="1792379" cy="920576"/>
          </a:xfrm>
          <a:prstGeom prst="rect">
            <a:avLst/>
          </a:prstGeom>
        </p:spPr>
      </p:pic>
    </p:spTree>
    <p:extLst>
      <p:ext uri="{BB962C8B-B14F-4D97-AF65-F5344CB8AC3E}">
        <p14:creationId xmlns:p14="http://schemas.microsoft.com/office/powerpoint/2010/main" val="10335695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Treating Habits and Addiction - Vapes</a:t>
            </a:r>
          </a:p>
        </p:txBody>
      </p:sp>
      <p:sp>
        <p:nvSpPr>
          <p:cNvPr id="7" name="TextBox 6">
            <a:extLst>
              <a:ext uri="{FF2B5EF4-FFF2-40B4-BE49-F238E27FC236}">
                <a16:creationId xmlns:a16="http://schemas.microsoft.com/office/drawing/2014/main" id="{142F2ADA-C31B-0C2C-C723-8BDFC1015A0B}"/>
              </a:ext>
            </a:extLst>
          </p:cNvPr>
          <p:cNvSpPr txBox="1"/>
          <p:nvPr/>
        </p:nvSpPr>
        <p:spPr>
          <a:xfrm>
            <a:off x="679355" y="1656515"/>
            <a:ext cx="10496898" cy="4493538"/>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Adults (18 and over) who choose to use e-cigarettes or vapes to help them stop smoking can access behavioural support with SFS but we do not currently supply these products</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Reducing Nicotine Dependence – we offer support to help people who are motivated to stop using vapes and other forms of nicotine</a:t>
            </a:r>
          </a:p>
          <a:p>
            <a:endParaRPr lang="en-GB"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Education for young people about vaping</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Vaping devices are not recommended for those aged under 18. </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The Engagement and Participation Team worked with young people in Somerset to produce an animation on vaping prevention for young people.</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hlinkClick r:id="rId2"/>
              </a:rPr>
              <a:t>https://cypsomersethealth.org/?page=vaping</a:t>
            </a:r>
            <a:endParaRPr lang="en-GB" sz="2200" dirty="0">
              <a:latin typeface="Arial" panose="020B0604020202020204" pitchFamily="34" charset="0"/>
              <a:cs typeface="Arial" panose="020B0604020202020204" pitchFamily="34" charset="0"/>
            </a:endParaRPr>
          </a:p>
          <a:p>
            <a:endParaRPr lang="en-GB" sz="22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5D7BA19F-F028-53F9-1FB2-23A90ABE22A8}"/>
              </a:ext>
            </a:extLst>
          </p:cNvPr>
          <p:cNvPicPr>
            <a:picLocks noChangeAspect="1"/>
          </p:cNvPicPr>
          <p:nvPr/>
        </p:nvPicPr>
        <p:blipFill>
          <a:blip r:embed="rId3"/>
          <a:stretch>
            <a:fillRect/>
          </a:stretch>
        </p:blipFill>
        <p:spPr>
          <a:xfrm>
            <a:off x="10399621" y="0"/>
            <a:ext cx="1792379" cy="920576"/>
          </a:xfrm>
          <a:prstGeom prst="rect">
            <a:avLst/>
          </a:prstGeom>
        </p:spPr>
      </p:pic>
    </p:spTree>
    <p:extLst>
      <p:ext uri="{BB962C8B-B14F-4D97-AF65-F5344CB8AC3E}">
        <p14:creationId xmlns:p14="http://schemas.microsoft.com/office/powerpoint/2010/main" val="1085812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Brief interventions in practice</a:t>
            </a:r>
          </a:p>
        </p:txBody>
      </p:sp>
      <p:sp>
        <p:nvSpPr>
          <p:cNvPr id="7" name="TextBox 6">
            <a:extLst>
              <a:ext uri="{FF2B5EF4-FFF2-40B4-BE49-F238E27FC236}">
                <a16:creationId xmlns:a16="http://schemas.microsoft.com/office/drawing/2014/main" id="{142F2ADA-C31B-0C2C-C723-8BDFC1015A0B}"/>
              </a:ext>
            </a:extLst>
          </p:cNvPr>
          <p:cNvSpPr txBox="1"/>
          <p:nvPr/>
        </p:nvSpPr>
        <p:spPr>
          <a:xfrm>
            <a:off x="798912" y="1455347"/>
            <a:ext cx="10496898" cy="4832092"/>
          </a:xfrm>
          <a:prstGeom prst="rect">
            <a:avLst/>
          </a:prstGeom>
          <a:noFill/>
        </p:spPr>
        <p:txBody>
          <a:bodyPr wrap="square" rtlCol="0">
            <a:spAutoFit/>
          </a:bodyPr>
          <a:lstStyle/>
          <a:p>
            <a:r>
              <a:rPr lang="en-GB" sz="2800" b="1" dirty="0">
                <a:solidFill>
                  <a:srgbClr val="FF0000"/>
                </a:solidFill>
                <a:latin typeface="Arial" panose="020B0604020202020204" pitchFamily="34" charset="0"/>
                <a:cs typeface="Arial" panose="020B0604020202020204" pitchFamily="34" charset="0"/>
              </a:rPr>
              <a:t>ASK    ADVISE    ACT</a:t>
            </a:r>
          </a:p>
          <a:p>
            <a:pPr algn="ctr"/>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Once smoking status is established, there is no need to state the obvious “you should stop”.  Instead, advise that free advice and support is available and …</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a:t>
            </a:r>
            <a:r>
              <a:rPr lang="en-GB" sz="2000" i="1" dirty="0">
                <a:latin typeface="Arial" panose="020B0604020202020204" pitchFamily="34" charset="0"/>
                <a:cs typeface="Arial" panose="020B0604020202020204" pitchFamily="34" charset="0"/>
              </a:rPr>
              <a:t>The best way to stop smoking or vaping is with a combination of support and medication.  With the right support and treatment, it can be much easier to quit”</a:t>
            </a:r>
          </a:p>
          <a:p>
            <a:r>
              <a:rPr lang="en-GB" sz="2000" i="1" dirty="0">
                <a:latin typeface="Arial" panose="020B0604020202020204" pitchFamily="34" charset="0"/>
                <a:cs typeface="Arial" panose="020B0604020202020204" pitchFamily="34" charset="0"/>
              </a:rPr>
              <a:t>“Smokefree Somerset has experienced and friendly Stop Smoking Practitioners who advise and support on the best way for you to stop smoking or vaping”</a:t>
            </a:r>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	If ready to stop: offer referral to SFS, or self-referral by calling 01823 356222 or via the website</a:t>
            </a:r>
          </a:p>
          <a:p>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If not ready at this moment, that’s fine, it can be discussed in the future and support is always available when ready</a:t>
            </a:r>
          </a:p>
        </p:txBody>
      </p:sp>
      <p:pic>
        <p:nvPicPr>
          <p:cNvPr id="2" name="Picture 1">
            <a:extLst>
              <a:ext uri="{FF2B5EF4-FFF2-40B4-BE49-F238E27FC236}">
                <a16:creationId xmlns:a16="http://schemas.microsoft.com/office/drawing/2014/main" id="{3BD6C9FA-502A-084B-F107-26B2128A74BD}"/>
              </a:ext>
            </a:extLst>
          </p:cNvPr>
          <p:cNvPicPr>
            <a:picLocks noChangeAspect="1"/>
          </p:cNvPicPr>
          <p:nvPr/>
        </p:nvPicPr>
        <p:blipFill>
          <a:blip r:embed="rId2"/>
          <a:stretch>
            <a:fillRect/>
          </a:stretch>
        </p:blipFill>
        <p:spPr>
          <a:xfrm>
            <a:off x="10399621" y="0"/>
            <a:ext cx="1792379" cy="920576"/>
          </a:xfrm>
          <a:prstGeom prst="rect">
            <a:avLst/>
          </a:prstGeom>
        </p:spPr>
      </p:pic>
    </p:spTree>
    <p:extLst>
      <p:ext uri="{BB962C8B-B14F-4D97-AF65-F5344CB8AC3E}">
        <p14:creationId xmlns:p14="http://schemas.microsoft.com/office/powerpoint/2010/main" val="33067478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Making a referral for support</a:t>
            </a:r>
          </a:p>
        </p:txBody>
      </p:sp>
      <p:sp>
        <p:nvSpPr>
          <p:cNvPr id="7" name="TextBox 6">
            <a:extLst>
              <a:ext uri="{FF2B5EF4-FFF2-40B4-BE49-F238E27FC236}">
                <a16:creationId xmlns:a16="http://schemas.microsoft.com/office/drawing/2014/main" id="{142F2ADA-C31B-0C2C-C723-8BDFC1015A0B}"/>
              </a:ext>
            </a:extLst>
          </p:cNvPr>
          <p:cNvSpPr txBox="1"/>
          <p:nvPr/>
        </p:nvSpPr>
        <p:spPr>
          <a:xfrm>
            <a:off x="761651" y="1802819"/>
            <a:ext cx="10496898" cy="4154984"/>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Telephone: 01823 356222</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Self referral via the website:</a:t>
            </a:r>
          </a:p>
          <a:p>
            <a:r>
              <a:rPr lang="en-GB" sz="2400" dirty="0">
                <a:latin typeface="Arial" panose="020B0604020202020204" pitchFamily="34" charset="0"/>
                <a:cs typeface="Arial" panose="020B0604020202020204" pitchFamily="34" charset="0"/>
                <a:hlinkClick r:id="rId2"/>
              </a:rPr>
              <a:t>https://www.healthysomerset.co.uk/smokefree/</a:t>
            </a:r>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Website professional referral:</a:t>
            </a:r>
          </a:p>
          <a:p>
            <a:r>
              <a:rPr lang="en-GB" sz="2400" dirty="0">
                <a:latin typeface="Arial" panose="020B0604020202020204" pitchFamily="34" charset="0"/>
                <a:cs typeface="Arial" panose="020B0604020202020204" pitchFamily="34" charset="0"/>
                <a:hlinkClick r:id="rId3"/>
              </a:rPr>
              <a:t>https://www.healthysomerset.co.uk/smokefree/resources-for-professionals/</a:t>
            </a:r>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Service cards, leaflets and posters have the service contact details and QR code</a:t>
            </a:r>
          </a:p>
          <a:p>
            <a:endParaRPr lang="en-GB" sz="24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8DF70F9C-A276-189C-A024-2736023C7806}"/>
              </a:ext>
            </a:extLst>
          </p:cNvPr>
          <p:cNvPicPr>
            <a:picLocks noChangeAspect="1"/>
          </p:cNvPicPr>
          <p:nvPr/>
        </p:nvPicPr>
        <p:blipFill>
          <a:blip r:embed="rId4"/>
          <a:stretch>
            <a:fillRect/>
          </a:stretch>
        </p:blipFill>
        <p:spPr>
          <a:xfrm>
            <a:off x="10399621" y="0"/>
            <a:ext cx="1792379" cy="920576"/>
          </a:xfrm>
          <a:prstGeom prst="rect">
            <a:avLst/>
          </a:prstGeom>
        </p:spPr>
      </p:pic>
    </p:spTree>
    <p:extLst>
      <p:ext uri="{BB962C8B-B14F-4D97-AF65-F5344CB8AC3E}">
        <p14:creationId xmlns:p14="http://schemas.microsoft.com/office/powerpoint/2010/main" val="34033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05F8E9-94C7-C588-4BB6-1528B52CE9A9}"/>
              </a:ext>
            </a:extLst>
          </p:cNvPr>
          <p:cNvSpPr txBox="1"/>
          <p:nvPr/>
        </p:nvSpPr>
        <p:spPr>
          <a:xfrm>
            <a:off x="4379976" y="460288"/>
            <a:ext cx="5634881" cy="7294305"/>
          </a:xfrm>
          <a:prstGeom prst="rect">
            <a:avLst/>
          </a:prstGeom>
          <a:noFill/>
        </p:spPr>
        <p:txBody>
          <a:bodyPr wrap="square" rtlCol="0">
            <a:spAutoFit/>
          </a:bodyPr>
          <a:lstStyle/>
          <a:p>
            <a:r>
              <a:rPr lang="en-GB" dirty="0"/>
              <a:t>Contact details:</a:t>
            </a:r>
          </a:p>
          <a:p>
            <a:r>
              <a:rPr lang="en-GB" dirty="0"/>
              <a:t>Smokefree Somerset</a:t>
            </a:r>
          </a:p>
          <a:p>
            <a:r>
              <a:rPr lang="en-GB" dirty="0"/>
              <a:t>01823 356222</a:t>
            </a:r>
          </a:p>
          <a:p>
            <a:r>
              <a:rPr lang="en-GB" dirty="0"/>
              <a:t>Email: </a:t>
            </a:r>
            <a:r>
              <a:rPr lang="en-GB" dirty="0">
                <a:hlinkClick r:id="rId2"/>
              </a:rPr>
              <a:t>smokefreelife@somerset.gov.uk</a:t>
            </a:r>
            <a:endParaRPr lang="en-GB" dirty="0"/>
          </a:p>
          <a:p>
            <a:r>
              <a:rPr lang="en-GB" dirty="0"/>
              <a:t>Website: </a:t>
            </a:r>
            <a:r>
              <a:rPr lang="en-GB" dirty="0">
                <a:hlinkClick r:id="rId3"/>
              </a:rPr>
              <a:t>https://www.healthysomerset.co.uk/smokefree/</a:t>
            </a:r>
            <a:endParaRPr lang="en-GB" dirty="0"/>
          </a:p>
          <a:p>
            <a:r>
              <a:rPr lang="en-GB" dirty="0"/>
              <a:t>QR code: </a:t>
            </a:r>
          </a:p>
          <a:p>
            <a:endParaRPr lang="en-GB" dirty="0"/>
          </a:p>
          <a:p>
            <a:endParaRPr lang="en-GB" dirty="0"/>
          </a:p>
          <a:p>
            <a:endParaRPr lang="en-GB" dirty="0"/>
          </a:p>
          <a:p>
            <a:endParaRPr lang="en-GB" dirty="0"/>
          </a:p>
          <a:p>
            <a:r>
              <a:rPr lang="en-GB" dirty="0" err="1"/>
              <a:t>GoSmokefree</a:t>
            </a:r>
            <a:r>
              <a:rPr lang="en-GB" dirty="0"/>
              <a:t> Service</a:t>
            </a:r>
          </a:p>
          <a:p>
            <a:r>
              <a:rPr lang="en-GB" dirty="0"/>
              <a:t>Caroline Brooks (Service Manager)</a:t>
            </a:r>
          </a:p>
          <a:p>
            <a:r>
              <a:rPr lang="en-GB" dirty="0"/>
              <a:t>01823 357327</a:t>
            </a:r>
          </a:p>
          <a:p>
            <a:r>
              <a:rPr lang="en-GB" dirty="0"/>
              <a:t>Email: </a:t>
            </a:r>
            <a:r>
              <a:rPr lang="en-GB" dirty="0">
                <a:hlinkClick r:id="rId4"/>
              </a:rPr>
              <a:t>caroline.brooks@somerset.gov.uk</a:t>
            </a:r>
            <a:endParaRPr lang="en-GB" dirty="0"/>
          </a:p>
          <a:p>
            <a:endParaRPr lang="en-GB" dirty="0"/>
          </a:p>
          <a:p>
            <a:r>
              <a:rPr lang="en-GB" dirty="0"/>
              <a:t>Smokefree Families Service</a:t>
            </a:r>
          </a:p>
          <a:p>
            <a:r>
              <a:rPr lang="en-GB" dirty="0"/>
              <a:t>Tracey Hellyar (Service Manager)</a:t>
            </a:r>
          </a:p>
          <a:p>
            <a:r>
              <a:rPr lang="en-GB" dirty="0"/>
              <a:t>01823 357324</a:t>
            </a:r>
          </a:p>
          <a:p>
            <a:r>
              <a:rPr lang="en-GB" dirty="0"/>
              <a:t>Email: </a:t>
            </a:r>
            <a:r>
              <a:rPr lang="en-GB" dirty="0">
                <a:hlinkClick r:id="rId5"/>
              </a:rPr>
              <a:t>tracey.hellyar@somerset.gov.uk</a:t>
            </a:r>
            <a:endParaRPr lang="en-GB" dirty="0"/>
          </a:p>
          <a:p>
            <a:endParaRPr lang="en-GB" dirty="0"/>
          </a:p>
          <a:p>
            <a:endParaRPr lang="en-GB" dirty="0"/>
          </a:p>
          <a:p>
            <a:endParaRPr lang="en-GB" dirty="0"/>
          </a:p>
          <a:p>
            <a:endParaRPr lang="en-GB" dirty="0">
              <a:solidFill>
                <a:srgbClr val="FF0000"/>
              </a:solidFill>
            </a:endParaRPr>
          </a:p>
          <a:p>
            <a:endParaRPr lang="en-GB" dirty="0">
              <a:solidFill>
                <a:srgbClr val="FF0000"/>
              </a:solidFill>
            </a:endParaRPr>
          </a:p>
          <a:p>
            <a:r>
              <a:rPr lang="en-GB" dirty="0">
                <a:solidFill>
                  <a:srgbClr val="FF0000"/>
                </a:solidFill>
              </a:rPr>
              <a:t>Insert SFS, GSF and SFF contact details, website QR Code etc.</a:t>
            </a:r>
          </a:p>
        </p:txBody>
      </p:sp>
      <p:pic>
        <p:nvPicPr>
          <p:cNvPr id="3" name="Picture 2">
            <a:extLst>
              <a:ext uri="{FF2B5EF4-FFF2-40B4-BE49-F238E27FC236}">
                <a16:creationId xmlns:a16="http://schemas.microsoft.com/office/drawing/2014/main" id="{3CBF5243-A48A-ECAB-A6A2-14766DB423F9}"/>
              </a:ext>
            </a:extLst>
          </p:cNvPr>
          <p:cNvPicPr>
            <a:picLocks noChangeAspect="1"/>
          </p:cNvPicPr>
          <p:nvPr/>
        </p:nvPicPr>
        <p:blipFill>
          <a:blip r:embed="rId6"/>
          <a:stretch>
            <a:fillRect/>
          </a:stretch>
        </p:blipFill>
        <p:spPr>
          <a:xfrm>
            <a:off x="10399621" y="0"/>
            <a:ext cx="1792379" cy="920576"/>
          </a:xfrm>
          <a:prstGeom prst="rect">
            <a:avLst/>
          </a:prstGeom>
        </p:spPr>
      </p:pic>
      <p:pic>
        <p:nvPicPr>
          <p:cNvPr id="4" name="Picture 3">
            <a:extLst>
              <a:ext uri="{FF2B5EF4-FFF2-40B4-BE49-F238E27FC236}">
                <a16:creationId xmlns:a16="http://schemas.microsoft.com/office/drawing/2014/main" id="{588CF616-7F94-6048-6A6E-576392C19F3F}"/>
              </a:ext>
            </a:extLst>
          </p:cNvPr>
          <p:cNvPicPr>
            <a:picLocks noChangeAspect="1"/>
          </p:cNvPicPr>
          <p:nvPr/>
        </p:nvPicPr>
        <p:blipFill rotWithShape="1">
          <a:blip r:embed="rId7"/>
          <a:srcRect l="1533" t="1635" r="3954" b="4365"/>
          <a:stretch/>
        </p:blipFill>
        <p:spPr>
          <a:xfrm>
            <a:off x="5760720" y="1993392"/>
            <a:ext cx="1069848" cy="1051560"/>
          </a:xfrm>
          <a:prstGeom prst="rect">
            <a:avLst/>
          </a:prstGeom>
        </p:spPr>
      </p:pic>
    </p:spTree>
    <p:extLst>
      <p:ext uri="{BB962C8B-B14F-4D97-AF65-F5344CB8AC3E}">
        <p14:creationId xmlns:p14="http://schemas.microsoft.com/office/powerpoint/2010/main" val="894923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INTENT</a:t>
            </a:r>
          </a:p>
        </p:txBody>
      </p:sp>
      <p:sp>
        <p:nvSpPr>
          <p:cNvPr id="7" name="TextBox 6">
            <a:extLst>
              <a:ext uri="{FF2B5EF4-FFF2-40B4-BE49-F238E27FC236}">
                <a16:creationId xmlns:a16="http://schemas.microsoft.com/office/drawing/2014/main" id="{142F2ADA-C31B-0C2C-C723-8BDFC1015A0B}"/>
              </a:ext>
            </a:extLst>
          </p:cNvPr>
          <p:cNvSpPr txBox="1"/>
          <p:nvPr/>
        </p:nvSpPr>
        <p:spPr>
          <a:xfrm>
            <a:off x="782638" y="1738012"/>
            <a:ext cx="5994256" cy="3477875"/>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A smoking prevention programme for schools</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It is evidence-based and easy to deliver</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Free for Somerset schools</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Includes the option of self-led training for school staff </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Resources for interactive whiteboard provided</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New vaping education included for delivery alongside smoking prevention resources</a:t>
            </a:r>
          </a:p>
        </p:txBody>
      </p:sp>
      <p:pic>
        <p:nvPicPr>
          <p:cNvPr id="3" name="Picture 2">
            <a:extLst>
              <a:ext uri="{FF2B5EF4-FFF2-40B4-BE49-F238E27FC236}">
                <a16:creationId xmlns:a16="http://schemas.microsoft.com/office/drawing/2014/main" id="{431E0D75-127C-DDBA-2766-E074CEABFEA3}"/>
              </a:ext>
            </a:extLst>
          </p:cNvPr>
          <p:cNvPicPr>
            <a:picLocks noChangeAspect="1"/>
          </p:cNvPicPr>
          <p:nvPr/>
        </p:nvPicPr>
        <p:blipFill>
          <a:blip r:embed="rId3"/>
          <a:stretch>
            <a:fillRect/>
          </a:stretch>
        </p:blipFill>
        <p:spPr>
          <a:xfrm>
            <a:off x="7128769" y="62259"/>
            <a:ext cx="5063231" cy="6278793"/>
          </a:xfrm>
          <a:prstGeom prst="rect">
            <a:avLst/>
          </a:prstGeom>
        </p:spPr>
      </p:pic>
    </p:spTree>
    <p:extLst>
      <p:ext uri="{BB962C8B-B14F-4D97-AF65-F5344CB8AC3E}">
        <p14:creationId xmlns:p14="http://schemas.microsoft.com/office/powerpoint/2010/main" val="2339334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584775"/>
          </a:xfrm>
          <a:prstGeom prst="rect">
            <a:avLst/>
          </a:prstGeom>
          <a:noFill/>
        </p:spPr>
        <p:txBody>
          <a:bodyPr wrap="square" rtlCol="0">
            <a:spAutoFit/>
          </a:bodyPr>
          <a:lstStyle/>
          <a:p>
            <a:r>
              <a:rPr lang="en-GB" sz="3200" b="1">
                <a:solidFill>
                  <a:srgbClr val="006072"/>
                </a:solidFill>
                <a:latin typeface="Arial" panose="020B0604020202020204" pitchFamily="34" charset="0"/>
                <a:cs typeface="Arial" panose="020B0604020202020204" pitchFamily="34" charset="0"/>
              </a:rPr>
              <a:t>Benefits of INTENT for schools</a:t>
            </a:r>
          </a:p>
        </p:txBody>
      </p:sp>
      <p:sp>
        <p:nvSpPr>
          <p:cNvPr id="7" name="TextBox 6">
            <a:extLst>
              <a:ext uri="{FF2B5EF4-FFF2-40B4-BE49-F238E27FC236}">
                <a16:creationId xmlns:a16="http://schemas.microsoft.com/office/drawing/2014/main" id="{142F2ADA-C31B-0C2C-C723-8BDFC1015A0B}"/>
              </a:ext>
            </a:extLst>
          </p:cNvPr>
          <p:cNvSpPr txBox="1"/>
          <p:nvPr/>
        </p:nvSpPr>
        <p:spPr>
          <a:xfrm>
            <a:off x="761651" y="1727329"/>
            <a:ext cx="5701293" cy="3816429"/>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Evidence based</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Reduces the uptake of smoking by students</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Provides teachers with 2 high quality RSHE/PSHE lessons per year</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Has a large reach, covering years 7-10</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Requires minimal training and preparation</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The skills and method can be applied to other risk-taking behaviours e.g. drugs, alcohol and  gambling</a:t>
            </a:r>
          </a:p>
        </p:txBody>
      </p:sp>
      <p:pic>
        <p:nvPicPr>
          <p:cNvPr id="3" name="Picture 2">
            <a:extLst>
              <a:ext uri="{FF2B5EF4-FFF2-40B4-BE49-F238E27FC236}">
                <a16:creationId xmlns:a16="http://schemas.microsoft.com/office/drawing/2014/main" id="{431E0D75-127C-DDBA-2766-E074CEABFEA3}"/>
              </a:ext>
            </a:extLst>
          </p:cNvPr>
          <p:cNvPicPr>
            <a:picLocks noChangeAspect="1"/>
          </p:cNvPicPr>
          <p:nvPr/>
        </p:nvPicPr>
        <p:blipFill>
          <a:blip r:embed="rId3"/>
          <a:stretch>
            <a:fillRect/>
          </a:stretch>
        </p:blipFill>
        <p:spPr>
          <a:xfrm>
            <a:off x="7104888" y="0"/>
            <a:ext cx="5087112" cy="6366194"/>
          </a:xfrm>
          <a:prstGeom prst="rect">
            <a:avLst/>
          </a:prstGeom>
        </p:spPr>
      </p:pic>
    </p:spTree>
    <p:extLst>
      <p:ext uri="{BB962C8B-B14F-4D97-AF65-F5344CB8AC3E}">
        <p14:creationId xmlns:p14="http://schemas.microsoft.com/office/powerpoint/2010/main" val="1452848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9234605"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Smokefree Somerset</a:t>
            </a:r>
          </a:p>
        </p:txBody>
      </p:sp>
      <p:sp>
        <p:nvSpPr>
          <p:cNvPr id="7" name="TextBox 6">
            <a:extLst>
              <a:ext uri="{FF2B5EF4-FFF2-40B4-BE49-F238E27FC236}">
                <a16:creationId xmlns:a16="http://schemas.microsoft.com/office/drawing/2014/main" id="{142F2ADA-C31B-0C2C-C723-8BDFC1015A0B}"/>
              </a:ext>
            </a:extLst>
          </p:cNvPr>
          <p:cNvSpPr txBox="1"/>
          <p:nvPr/>
        </p:nvSpPr>
        <p:spPr>
          <a:xfrm>
            <a:off x="967133" y="1598070"/>
            <a:ext cx="10946166" cy="5632311"/>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Service Background</a:t>
            </a:r>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Established and provided by NHS in early 2000’s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Service commissioned and provided by SC (SCC) since 2017</a:t>
            </a: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2 programmes offered by the service:</a:t>
            </a:r>
          </a:p>
          <a:p>
            <a:r>
              <a:rPr lang="en-GB" sz="2400" b="1" dirty="0">
                <a:latin typeface="Arial" panose="020B0604020202020204" pitchFamily="34" charset="0"/>
                <a:cs typeface="Arial" panose="020B0604020202020204" pitchFamily="34" charset="0"/>
              </a:rPr>
              <a:t>	</a:t>
            </a:r>
            <a:r>
              <a:rPr lang="en-GB" sz="2400" b="1" dirty="0" err="1">
                <a:latin typeface="Arial" panose="020B0604020202020204" pitchFamily="34" charset="0"/>
                <a:cs typeface="Arial" panose="020B0604020202020204" pitchFamily="34" charset="0"/>
              </a:rPr>
              <a:t>GoSmokefree</a:t>
            </a:r>
            <a:r>
              <a:rPr lang="en-GB" sz="2400" dirty="0">
                <a:latin typeface="Arial" panose="020B0604020202020204" pitchFamily="34" charset="0"/>
                <a:cs typeface="Arial" panose="020B0604020202020204" pitchFamily="34" charset="0"/>
              </a:rPr>
              <a:t> - provides free specialist advice and support within the 	general community via face-to-face sessions, telephone and text support </a:t>
            </a:r>
          </a:p>
          <a:p>
            <a:r>
              <a:rPr lang="en-GB" sz="2400"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Smokefree Families </a:t>
            </a:r>
            <a:r>
              <a:rPr lang="en-GB" sz="2400" dirty="0">
                <a:latin typeface="Arial" panose="020B0604020202020204" pitchFamily="34" charset="0"/>
                <a:cs typeface="Arial" panose="020B0604020202020204" pitchFamily="34" charset="0"/>
              </a:rPr>
              <a:t>- specialist provision for families and significant 	others (preconception and throughout pregnancy) via 1 to 1 	</a:t>
            </a:r>
          </a:p>
          <a:p>
            <a:r>
              <a:rPr lang="en-GB" sz="2400" dirty="0">
                <a:latin typeface="Arial" panose="020B0604020202020204" pitchFamily="34" charset="0"/>
                <a:cs typeface="Arial" panose="020B0604020202020204" pitchFamily="34" charset="0"/>
              </a:rPr>
              <a:t>	home visits, telephone and text support</a:t>
            </a:r>
          </a:p>
          <a:p>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5CB2BB06-AA57-7046-AE29-8A8E7A1C076B}"/>
              </a:ext>
            </a:extLst>
          </p:cNvPr>
          <p:cNvPicPr>
            <a:picLocks noChangeAspect="1"/>
          </p:cNvPicPr>
          <p:nvPr/>
        </p:nvPicPr>
        <p:blipFill>
          <a:blip r:embed="rId2"/>
          <a:stretch>
            <a:fillRect/>
          </a:stretch>
        </p:blipFill>
        <p:spPr>
          <a:xfrm>
            <a:off x="10399621" y="0"/>
            <a:ext cx="1792379" cy="920576"/>
          </a:xfrm>
          <a:prstGeom prst="rect">
            <a:avLst/>
          </a:prstGeom>
        </p:spPr>
      </p:pic>
    </p:spTree>
    <p:extLst>
      <p:ext uri="{BB962C8B-B14F-4D97-AF65-F5344CB8AC3E}">
        <p14:creationId xmlns:p14="http://schemas.microsoft.com/office/powerpoint/2010/main" val="7573758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INTENT</a:t>
            </a:r>
          </a:p>
        </p:txBody>
      </p:sp>
      <p:sp>
        <p:nvSpPr>
          <p:cNvPr id="7" name="TextBox 6">
            <a:extLst>
              <a:ext uri="{FF2B5EF4-FFF2-40B4-BE49-F238E27FC236}">
                <a16:creationId xmlns:a16="http://schemas.microsoft.com/office/drawing/2014/main" id="{142F2ADA-C31B-0C2C-C723-8BDFC1015A0B}"/>
              </a:ext>
            </a:extLst>
          </p:cNvPr>
          <p:cNvSpPr txBox="1"/>
          <p:nvPr/>
        </p:nvSpPr>
        <p:spPr>
          <a:xfrm>
            <a:off x="782638" y="1693091"/>
            <a:ext cx="10496898" cy="4154984"/>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For more information on the INTENT programme in Somerset please visit: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hlinkClick r:id="rId2"/>
              </a:rPr>
              <a:t>Somerset children &amp; young people : Health &amp; Wellbeing : Intent Smoking Prevention Programme (cypsomersethealth.org)</a:t>
            </a:r>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To deliver the programme within your school please contact </a:t>
            </a:r>
          </a:p>
          <a:p>
            <a:r>
              <a:rPr lang="en-GB" sz="2400" dirty="0">
                <a:latin typeface="Arial" panose="020B0604020202020204" pitchFamily="34" charset="0"/>
                <a:cs typeface="Arial" panose="020B0604020202020204" pitchFamily="34" charset="0"/>
              </a:rPr>
              <a:t>Nicola Crocker</a:t>
            </a:r>
          </a:p>
          <a:p>
            <a:r>
              <a:rPr lang="en-GB" sz="2400" dirty="0">
                <a:latin typeface="Arial" panose="020B0604020202020204" pitchFamily="34" charset="0"/>
                <a:cs typeface="Arial" panose="020B0604020202020204" pitchFamily="34" charset="0"/>
              </a:rPr>
              <a:t>01823 359425 </a:t>
            </a:r>
          </a:p>
          <a:p>
            <a:r>
              <a:rPr lang="en-GB" sz="2400" dirty="0">
                <a:latin typeface="Arial" panose="020B0604020202020204" pitchFamily="34" charset="0"/>
                <a:cs typeface="Arial" panose="020B0604020202020204" pitchFamily="34" charset="0"/>
              </a:rPr>
              <a:t>email: </a:t>
            </a:r>
            <a:r>
              <a:rPr lang="en-GB" sz="2400" dirty="0">
                <a:latin typeface="Arial" panose="020B0604020202020204" pitchFamily="34" charset="0"/>
                <a:cs typeface="Arial" panose="020B0604020202020204" pitchFamily="34" charset="0"/>
                <a:hlinkClick r:id="rId3"/>
              </a:rPr>
              <a:t>nicola.crocker@somerset.gov.uk</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 </a:t>
            </a:r>
          </a:p>
          <a:p>
            <a:endParaRPr lang="en-GB" sz="24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8DF70F9C-A276-189C-A024-2736023C7806}"/>
              </a:ext>
            </a:extLst>
          </p:cNvPr>
          <p:cNvPicPr>
            <a:picLocks noChangeAspect="1"/>
          </p:cNvPicPr>
          <p:nvPr/>
        </p:nvPicPr>
        <p:blipFill>
          <a:blip r:embed="rId4"/>
          <a:stretch>
            <a:fillRect/>
          </a:stretch>
        </p:blipFill>
        <p:spPr>
          <a:xfrm>
            <a:off x="10399621" y="0"/>
            <a:ext cx="1792379" cy="920576"/>
          </a:xfrm>
          <a:prstGeom prst="rect">
            <a:avLst/>
          </a:prstGeom>
        </p:spPr>
      </p:pic>
    </p:spTree>
    <p:extLst>
      <p:ext uri="{BB962C8B-B14F-4D97-AF65-F5344CB8AC3E}">
        <p14:creationId xmlns:p14="http://schemas.microsoft.com/office/powerpoint/2010/main" val="18875502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4008FE-75CB-5F59-9F1F-F0FE0CFE17A9}"/>
              </a:ext>
            </a:extLst>
          </p:cNvPr>
          <p:cNvSpPr txBox="1"/>
          <p:nvPr/>
        </p:nvSpPr>
        <p:spPr>
          <a:xfrm>
            <a:off x="4527612" y="6142129"/>
            <a:ext cx="6764784" cy="523220"/>
          </a:xfrm>
          <a:prstGeom prst="rect">
            <a:avLst/>
          </a:prstGeom>
          <a:noFill/>
        </p:spPr>
        <p:txBody>
          <a:bodyPr wrap="square" rtlCol="0">
            <a:spAutoFit/>
          </a:bodyPr>
          <a:lstStyle/>
          <a:p>
            <a:r>
              <a:rPr lang="en-GB" sz="2800" b="1">
                <a:latin typeface="Arial" panose="020B0604020202020204" pitchFamily="34" charset="0"/>
                <a:cs typeface="Arial" panose="020B0604020202020204" pitchFamily="34" charset="0"/>
              </a:rPr>
              <a:t>caroline.brooks@somerset.gov.uk</a:t>
            </a:r>
          </a:p>
        </p:txBody>
      </p:sp>
      <p:sp>
        <p:nvSpPr>
          <p:cNvPr id="3" name="TextBox 2">
            <a:extLst>
              <a:ext uri="{FF2B5EF4-FFF2-40B4-BE49-F238E27FC236}">
                <a16:creationId xmlns:a16="http://schemas.microsoft.com/office/drawing/2014/main" id="{0A86A85F-82A0-7DD7-C208-C487CBEACD7F}"/>
              </a:ext>
            </a:extLst>
          </p:cNvPr>
          <p:cNvSpPr txBox="1"/>
          <p:nvPr/>
        </p:nvSpPr>
        <p:spPr>
          <a:xfrm>
            <a:off x="677200" y="392071"/>
            <a:ext cx="10284226" cy="830997"/>
          </a:xfrm>
          <a:prstGeom prst="rect">
            <a:avLst/>
          </a:prstGeom>
          <a:noFill/>
        </p:spPr>
        <p:txBody>
          <a:bodyPr wrap="square" rtlCol="0">
            <a:spAutoFit/>
          </a:bodyPr>
          <a:lstStyle/>
          <a:p>
            <a:r>
              <a:rPr lang="en-GB" sz="4800" b="1">
                <a:solidFill>
                  <a:srgbClr val="006072"/>
                </a:solidFill>
              </a:rPr>
              <a:t>Any Questions?</a:t>
            </a:r>
          </a:p>
        </p:txBody>
      </p:sp>
      <p:pic>
        <p:nvPicPr>
          <p:cNvPr id="4" name="Picture 3">
            <a:extLst>
              <a:ext uri="{FF2B5EF4-FFF2-40B4-BE49-F238E27FC236}">
                <a16:creationId xmlns:a16="http://schemas.microsoft.com/office/drawing/2014/main" id="{981EE7B9-4B79-9757-2C50-0FA132FBD7AE}"/>
              </a:ext>
            </a:extLst>
          </p:cNvPr>
          <p:cNvPicPr>
            <a:picLocks noChangeAspect="1"/>
          </p:cNvPicPr>
          <p:nvPr/>
        </p:nvPicPr>
        <p:blipFill>
          <a:blip r:embed="rId2"/>
          <a:stretch>
            <a:fillRect/>
          </a:stretch>
        </p:blipFill>
        <p:spPr>
          <a:xfrm>
            <a:off x="10396206" y="0"/>
            <a:ext cx="1792379" cy="920576"/>
          </a:xfrm>
          <a:prstGeom prst="rect">
            <a:avLst/>
          </a:prstGeom>
        </p:spPr>
      </p:pic>
    </p:spTree>
    <p:extLst>
      <p:ext uri="{BB962C8B-B14F-4D97-AF65-F5344CB8AC3E}">
        <p14:creationId xmlns:p14="http://schemas.microsoft.com/office/powerpoint/2010/main" val="1038967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Smoking prevention is still important</a:t>
            </a:r>
          </a:p>
        </p:txBody>
      </p:sp>
      <p:sp>
        <p:nvSpPr>
          <p:cNvPr id="7" name="TextBox 6">
            <a:extLst>
              <a:ext uri="{FF2B5EF4-FFF2-40B4-BE49-F238E27FC236}">
                <a16:creationId xmlns:a16="http://schemas.microsoft.com/office/drawing/2014/main" id="{142F2ADA-C31B-0C2C-C723-8BDFC1015A0B}"/>
              </a:ext>
            </a:extLst>
          </p:cNvPr>
          <p:cNvSpPr txBox="1"/>
          <p:nvPr/>
        </p:nvSpPr>
        <p:spPr>
          <a:xfrm>
            <a:off x="761651" y="1725024"/>
            <a:ext cx="10496898" cy="3416320"/>
          </a:xfrm>
          <a:prstGeom prst="rect">
            <a:avLst/>
          </a:prstGeom>
          <a:noFill/>
        </p:spPr>
        <p:txBody>
          <a:bodyPr wrap="square" rtlCol="0">
            <a:spAutoFit/>
          </a:bodyPr>
          <a:lstStyle/>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Despite a decline in smoking prevalence, 6million people in England still smoke tobacco</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Smoking is the biggest single cause of premature death &amp; preventable illness in UK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Over 50 separate diseases caused by smoking (one-third of respiratory deaths and one-quarter of cancer deaths are attributable to smoking)</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Treating tobacco related illnesses costs the NHS £2.4billion/year</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Wider cost to society in England is approximately £17billion/year</a:t>
            </a:r>
          </a:p>
        </p:txBody>
      </p:sp>
      <p:pic>
        <p:nvPicPr>
          <p:cNvPr id="2" name="Picture 1">
            <a:extLst>
              <a:ext uri="{FF2B5EF4-FFF2-40B4-BE49-F238E27FC236}">
                <a16:creationId xmlns:a16="http://schemas.microsoft.com/office/drawing/2014/main" id="{C398078F-427A-6045-B6D1-E953D99BC768}"/>
              </a:ext>
            </a:extLst>
          </p:cNvPr>
          <p:cNvPicPr>
            <a:picLocks noChangeAspect="1"/>
          </p:cNvPicPr>
          <p:nvPr/>
        </p:nvPicPr>
        <p:blipFill>
          <a:blip r:embed="rId2"/>
          <a:stretch>
            <a:fillRect/>
          </a:stretch>
        </p:blipFill>
        <p:spPr>
          <a:xfrm>
            <a:off x="10399621" y="0"/>
            <a:ext cx="1792379" cy="920576"/>
          </a:xfrm>
          <a:prstGeom prst="rect">
            <a:avLst/>
          </a:prstGeom>
        </p:spPr>
      </p:pic>
    </p:spTree>
    <p:extLst>
      <p:ext uri="{BB962C8B-B14F-4D97-AF65-F5344CB8AC3E}">
        <p14:creationId xmlns:p14="http://schemas.microsoft.com/office/powerpoint/2010/main" val="3452561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9234605"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Young People and smoking</a:t>
            </a:r>
          </a:p>
        </p:txBody>
      </p:sp>
      <p:sp>
        <p:nvSpPr>
          <p:cNvPr id="7" name="TextBox 6">
            <a:extLst>
              <a:ext uri="{FF2B5EF4-FFF2-40B4-BE49-F238E27FC236}">
                <a16:creationId xmlns:a16="http://schemas.microsoft.com/office/drawing/2014/main" id="{142F2ADA-C31B-0C2C-C723-8BDFC1015A0B}"/>
              </a:ext>
            </a:extLst>
          </p:cNvPr>
          <p:cNvSpPr txBox="1"/>
          <p:nvPr/>
        </p:nvSpPr>
        <p:spPr>
          <a:xfrm>
            <a:off x="761651" y="1765329"/>
            <a:ext cx="10496898" cy="3785652"/>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Children are 4 times more likely to become smokers if their parents/carers smoke</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Around 26,000 children in Somerset live in households with adults that smoke</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2/3 adults start smoking before 18 years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Disadvantaged smokers tend to start younger</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Nationally, 16% of secondary pupils have tried smoking, and 6% are current smokers (ASH-Youth 2022 survey)</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For every 3 young people that start smoking, only 1 will quit and 1 will die prematurely from smoking</a:t>
            </a:r>
          </a:p>
        </p:txBody>
      </p:sp>
      <p:pic>
        <p:nvPicPr>
          <p:cNvPr id="2" name="Picture 1">
            <a:extLst>
              <a:ext uri="{FF2B5EF4-FFF2-40B4-BE49-F238E27FC236}">
                <a16:creationId xmlns:a16="http://schemas.microsoft.com/office/drawing/2014/main" id="{5CB2BB06-AA57-7046-AE29-8A8E7A1C076B}"/>
              </a:ext>
            </a:extLst>
          </p:cNvPr>
          <p:cNvPicPr>
            <a:picLocks noChangeAspect="1"/>
          </p:cNvPicPr>
          <p:nvPr/>
        </p:nvPicPr>
        <p:blipFill>
          <a:blip r:embed="rId2"/>
          <a:stretch>
            <a:fillRect/>
          </a:stretch>
        </p:blipFill>
        <p:spPr>
          <a:xfrm>
            <a:off x="10383618" y="0"/>
            <a:ext cx="1792379" cy="920576"/>
          </a:xfrm>
          <a:prstGeom prst="rect">
            <a:avLst/>
          </a:prstGeom>
        </p:spPr>
      </p:pic>
    </p:spTree>
    <p:extLst>
      <p:ext uri="{BB962C8B-B14F-4D97-AF65-F5344CB8AC3E}">
        <p14:creationId xmlns:p14="http://schemas.microsoft.com/office/powerpoint/2010/main" val="1811109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9234605"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Young People and vaping </a:t>
            </a:r>
          </a:p>
        </p:txBody>
      </p:sp>
      <p:sp>
        <p:nvSpPr>
          <p:cNvPr id="7" name="TextBox 6">
            <a:extLst>
              <a:ext uri="{FF2B5EF4-FFF2-40B4-BE49-F238E27FC236}">
                <a16:creationId xmlns:a16="http://schemas.microsoft.com/office/drawing/2014/main" id="{142F2ADA-C31B-0C2C-C723-8BDFC1015A0B}"/>
              </a:ext>
            </a:extLst>
          </p:cNvPr>
          <p:cNvSpPr txBox="1"/>
          <p:nvPr/>
        </p:nvSpPr>
        <p:spPr>
          <a:xfrm>
            <a:off x="761651" y="1765329"/>
            <a:ext cx="10496898" cy="4154984"/>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There is increasing concern about the number of young people using or experimenting with vapes, despite it being illegal to sell to or purchase vapes on behalf of someone under the age of 18</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The most recent ASH survey (June 2023) reports:</a:t>
            </a:r>
          </a:p>
          <a:p>
            <a:r>
              <a:rPr lang="en-GB" sz="2200" dirty="0">
                <a:latin typeface="Arial" panose="020B0604020202020204" pitchFamily="34" charset="0"/>
                <a:cs typeface="Arial" panose="020B0604020202020204" pitchFamily="34" charset="0"/>
              </a:rPr>
              <a:t>	20.5% of YP age 11-17 had tried vaping </a:t>
            </a:r>
          </a:p>
          <a:p>
            <a:r>
              <a:rPr lang="en-GB" sz="2200" dirty="0">
                <a:latin typeface="Arial" panose="020B0604020202020204" pitchFamily="34" charset="0"/>
                <a:cs typeface="Arial" panose="020B0604020202020204" pitchFamily="34" charset="0"/>
              </a:rPr>
              <a:t>	11.6% had tried once or twice</a:t>
            </a:r>
          </a:p>
          <a:p>
            <a:r>
              <a:rPr lang="en-GB" sz="2200" dirty="0">
                <a:latin typeface="Arial" panose="020B0604020202020204" pitchFamily="34" charset="0"/>
                <a:cs typeface="Arial" panose="020B0604020202020204" pitchFamily="34" charset="0"/>
              </a:rPr>
              <a:t>	7.6% still vaping</a:t>
            </a:r>
          </a:p>
          <a:p>
            <a:pPr marL="342900" indent="-342900">
              <a:buFont typeface="Arial" panose="020B0604020202020204" pitchFamily="34" charset="0"/>
              <a:buChar char="•"/>
            </a:pPr>
            <a:r>
              <a:rPr lang="en-GB" sz="2200" dirty="0">
                <a:latin typeface="Arial" panose="020B0604020202020204" pitchFamily="34" charset="0"/>
                <a:cs typeface="Arial" panose="020B0604020202020204" pitchFamily="34" charset="0"/>
              </a:rPr>
              <a:t>There is an age gradient of ‘ever’ or ‘current’ vaping</a:t>
            </a:r>
          </a:p>
          <a:p>
            <a:r>
              <a:rPr lang="en-GB" sz="2200" dirty="0">
                <a:latin typeface="Arial" panose="020B0604020202020204" pitchFamily="34" charset="0"/>
                <a:cs typeface="Arial" panose="020B0604020202020204" pitchFamily="34" charset="0"/>
              </a:rPr>
              <a:t>	15% of 11-15 </a:t>
            </a:r>
            <a:r>
              <a:rPr lang="en-GB" sz="2200" dirty="0" err="1">
                <a:latin typeface="Arial" panose="020B0604020202020204" pitchFamily="34" charset="0"/>
                <a:cs typeface="Arial" panose="020B0604020202020204" pitchFamily="34" charset="0"/>
              </a:rPr>
              <a:t>yr</a:t>
            </a:r>
            <a:r>
              <a:rPr lang="en-GB" sz="2200" dirty="0">
                <a:latin typeface="Arial" panose="020B0604020202020204" pitchFamily="34" charset="0"/>
                <a:cs typeface="Arial" panose="020B0604020202020204" pitchFamily="34" charset="0"/>
              </a:rPr>
              <a:t> olds had tried vaping compared to 34% of 16-17yr olds</a:t>
            </a:r>
          </a:p>
          <a:p>
            <a:r>
              <a:rPr lang="en-GB" sz="2200" dirty="0">
                <a:latin typeface="Arial" panose="020B0604020202020204" pitchFamily="34" charset="0"/>
                <a:cs typeface="Arial" panose="020B0604020202020204" pitchFamily="34" charset="0"/>
              </a:rPr>
              <a:t>	4.6% of 11-15yr olds are current users compared to 15% of 16-17yr olds</a:t>
            </a:r>
          </a:p>
          <a:p>
            <a:pPr marL="342900" indent="-342900">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5CB2BB06-AA57-7046-AE29-8A8E7A1C076B}"/>
              </a:ext>
            </a:extLst>
          </p:cNvPr>
          <p:cNvPicPr>
            <a:picLocks noChangeAspect="1"/>
          </p:cNvPicPr>
          <p:nvPr/>
        </p:nvPicPr>
        <p:blipFill>
          <a:blip r:embed="rId2"/>
          <a:stretch>
            <a:fillRect/>
          </a:stretch>
        </p:blipFill>
        <p:spPr>
          <a:xfrm>
            <a:off x="10383618" y="0"/>
            <a:ext cx="1792379" cy="920576"/>
          </a:xfrm>
          <a:prstGeom prst="rect">
            <a:avLst/>
          </a:prstGeom>
        </p:spPr>
      </p:pic>
    </p:spTree>
    <p:extLst>
      <p:ext uri="{BB962C8B-B14F-4D97-AF65-F5344CB8AC3E}">
        <p14:creationId xmlns:p14="http://schemas.microsoft.com/office/powerpoint/2010/main" val="3967212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0118"/>
            <a:ext cx="10663910"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Why do CYP start smoking or vaping</a:t>
            </a:r>
          </a:p>
        </p:txBody>
      </p:sp>
      <p:sp>
        <p:nvSpPr>
          <p:cNvPr id="7" name="TextBox 6">
            <a:extLst>
              <a:ext uri="{FF2B5EF4-FFF2-40B4-BE49-F238E27FC236}">
                <a16:creationId xmlns:a16="http://schemas.microsoft.com/office/drawing/2014/main" id="{142F2ADA-C31B-0C2C-C723-8BDFC1015A0B}"/>
              </a:ext>
            </a:extLst>
          </p:cNvPr>
          <p:cNvSpPr txBox="1"/>
          <p:nvPr/>
        </p:nvSpPr>
        <p:spPr>
          <a:xfrm>
            <a:off x="761650" y="1348122"/>
            <a:ext cx="11156029" cy="6063198"/>
          </a:xfrm>
          <a:prstGeom prst="rect">
            <a:avLst/>
          </a:prstGeom>
          <a:noFill/>
        </p:spPr>
        <p:txBody>
          <a:bodyPr wrap="square" rtlCol="0">
            <a:spAutoFit/>
          </a:bodyPr>
          <a:lstStyle/>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Social influences: parental and sibling smoking, the ease of obtaining cigarettes or vapes, encouraged by friends and peer group members, socio-economic status</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Coping with intense emotions such as anger, upset, sadness, anxiety, stress</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Feeling of ‘control’ – the one thing they can control in their lives</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Appetite suppressant (weight control)</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Combine smoking with other substances such as coffee and alcohol. Vape fluids containing cannabis are now available</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More than half of YP who have never smoked say they vape ‘just to give it a try’ *</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20% of ever and never smokers say ‘other people do it, so I join in’ *</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21% of those who have smoked say they ‘like the flavours’ *</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Proportion of ‘just give it a try’ has decreased from 2022-2023, but ‘because others do’ has increased *</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In 2023 most young people now wrongly believe that vaping is about as harmful as smoking or more so. This indicates that potential harm from vaping does not deter them trying or using vape *</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 ASH 2023</a:t>
            </a:r>
          </a:p>
          <a:p>
            <a:pPr marL="342900" indent="-342900">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C472AD85-C339-07CD-A36E-D7DDE144F99E}"/>
              </a:ext>
            </a:extLst>
          </p:cNvPr>
          <p:cNvPicPr>
            <a:picLocks noChangeAspect="1"/>
          </p:cNvPicPr>
          <p:nvPr/>
        </p:nvPicPr>
        <p:blipFill>
          <a:blip r:embed="rId2"/>
          <a:stretch>
            <a:fillRect/>
          </a:stretch>
        </p:blipFill>
        <p:spPr>
          <a:xfrm>
            <a:off x="10399621" y="0"/>
            <a:ext cx="1792379" cy="920576"/>
          </a:xfrm>
          <a:prstGeom prst="rect">
            <a:avLst/>
          </a:prstGeom>
        </p:spPr>
      </p:pic>
    </p:spTree>
    <p:extLst>
      <p:ext uri="{BB962C8B-B14F-4D97-AF65-F5344CB8AC3E}">
        <p14:creationId xmlns:p14="http://schemas.microsoft.com/office/powerpoint/2010/main" val="1960004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210780-A08A-7E51-C717-E939F72174E7}"/>
              </a:ext>
            </a:extLst>
          </p:cNvPr>
          <p:cNvSpPr txBox="1"/>
          <p:nvPr/>
        </p:nvSpPr>
        <p:spPr>
          <a:xfrm>
            <a:off x="761651" y="329545"/>
            <a:ext cx="10663910"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 Does nicotine help with stress?</a:t>
            </a:r>
          </a:p>
        </p:txBody>
      </p:sp>
      <p:sp>
        <p:nvSpPr>
          <p:cNvPr id="7" name="TextBox 6">
            <a:extLst>
              <a:ext uri="{FF2B5EF4-FFF2-40B4-BE49-F238E27FC236}">
                <a16:creationId xmlns:a16="http://schemas.microsoft.com/office/drawing/2014/main" id="{142F2ADA-C31B-0C2C-C723-8BDFC1015A0B}"/>
              </a:ext>
            </a:extLst>
          </p:cNvPr>
          <p:cNvSpPr txBox="1"/>
          <p:nvPr/>
        </p:nvSpPr>
        <p:spPr>
          <a:xfrm>
            <a:off x="761651" y="1690062"/>
            <a:ext cx="10496898" cy="3847207"/>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Interestingly, when it comes to relieving stress, nicotine has exactly the opposite effect on the body because it is a stimulant. Surveys indicate that as a group, smokers tend to have much more stress, and that stress levels decrease gradually after quitting.</a:t>
            </a:r>
          </a:p>
          <a:p>
            <a:pPr marL="342900" indent="-342900">
              <a:buFont typeface="Arial" panose="020B0604020202020204" pitchFamily="34" charset="0"/>
              <a:buChar char="•"/>
            </a:pPr>
            <a:r>
              <a:rPr lang="en-GB" sz="2400" dirty="0">
                <a:latin typeface="Calibri" panose="020F0502020204030204" pitchFamily="34" charset="0"/>
              </a:rPr>
              <a:t>Nicotine addiction</a:t>
            </a:r>
            <a:r>
              <a:rPr lang="en-GB" sz="2400" dirty="0">
                <a:effectLst/>
                <a:latin typeface="Calibri" panose="020F0502020204030204" pitchFamily="34" charset="0"/>
              </a:rPr>
              <a:t> can affect brain development, mood, learning, impulse control and increases anxiety and depression</a:t>
            </a:r>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 Smoking, Drinking and Drug Use among Young People in England 2018</a:t>
            </a:r>
          </a:p>
          <a:p>
            <a:pPr marL="342900" indent="-342900">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35B64946-0541-908B-05B2-488D268C6126}"/>
              </a:ext>
            </a:extLst>
          </p:cNvPr>
          <p:cNvPicPr>
            <a:picLocks noChangeAspect="1"/>
          </p:cNvPicPr>
          <p:nvPr/>
        </p:nvPicPr>
        <p:blipFill>
          <a:blip r:embed="rId2"/>
          <a:stretch>
            <a:fillRect/>
          </a:stretch>
        </p:blipFill>
        <p:spPr>
          <a:xfrm>
            <a:off x="10399621" y="0"/>
            <a:ext cx="1792379" cy="920576"/>
          </a:xfrm>
          <a:prstGeom prst="rect">
            <a:avLst/>
          </a:prstGeom>
        </p:spPr>
      </p:pic>
    </p:spTree>
    <p:extLst>
      <p:ext uri="{BB962C8B-B14F-4D97-AF65-F5344CB8AC3E}">
        <p14:creationId xmlns:p14="http://schemas.microsoft.com/office/powerpoint/2010/main" val="1264391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9EA40BE-A34A-9299-1183-DBBA24539ADF}"/>
              </a:ext>
            </a:extLst>
          </p:cNvPr>
          <p:cNvSpPr>
            <a:spLocks noGrp="1"/>
          </p:cNvSpPr>
          <p:nvPr>
            <p:ph type="pic" sz="quarter" idx="10"/>
          </p:nvPr>
        </p:nvSpPr>
        <p:spPr/>
      </p:sp>
      <p:pic>
        <p:nvPicPr>
          <p:cNvPr id="8" name="Picture Placeholder 7" descr="A close-up of a cigarette&#10;&#10;Description automatically generated with medium confidence">
            <a:extLst>
              <a:ext uri="{FF2B5EF4-FFF2-40B4-BE49-F238E27FC236}">
                <a16:creationId xmlns:a16="http://schemas.microsoft.com/office/drawing/2014/main" id="{7EA791A5-8D15-6FF4-2E5D-5B00BF5ECBBB}"/>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7650" r="7650"/>
          <a:stretch>
            <a:fillRect/>
          </a:stretch>
        </p:blipFill>
        <p:spPr>
          <a:xfrm>
            <a:off x="7072102" y="2003773"/>
            <a:ext cx="4578432" cy="3010612"/>
          </a:xfrm>
        </p:spPr>
      </p:pic>
      <p:sp>
        <p:nvSpPr>
          <p:cNvPr id="4" name="TextBox 3">
            <a:extLst>
              <a:ext uri="{FF2B5EF4-FFF2-40B4-BE49-F238E27FC236}">
                <a16:creationId xmlns:a16="http://schemas.microsoft.com/office/drawing/2014/main" id="{130FA1E5-F0D0-D3F1-BD6C-BAD0526181B5}"/>
              </a:ext>
            </a:extLst>
          </p:cNvPr>
          <p:cNvSpPr txBox="1"/>
          <p:nvPr/>
        </p:nvSpPr>
        <p:spPr>
          <a:xfrm>
            <a:off x="761650" y="266852"/>
            <a:ext cx="9658699" cy="707886"/>
          </a:xfrm>
          <a:prstGeom prst="rect">
            <a:avLst/>
          </a:prstGeom>
          <a:noFill/>
        </p:spPr>
        <p:txBody>
          <a:bodyPr wrap="square" rtlCol="0">
            <a:spAutoFit/>
          </a:bodyPr>
          <a:lstStyle/>
          <a:p>
            <a:r>
              <a:rPr lang="en-GB" sz="4000" b="1">
                <a:solidFill>
                  <a:srgbClr val="006072"/>
                </a:solidFill>
                <a:latin typeface="Arial" panose="020B0604020202020204" pitchFamily="34" charset="0"/>
                <a:cs typeface="Arial" panose="020B0604020202020204" pitchFamily="34" charset="0"/>
              </a:rPr>
              <a:t>Chemicals in Tobacco</a:t>
            </a:r>
          </a:p>
        </p:txBody>
      </p:sp>
      <p:sp>
        <p:nvSpPr>
          <p:cNvPr id="6" name="TextBox 5">
            <a:extLst>
              <a:ext uri="{FF2B5EF4-FFF2-40B4-BE49-F238E27FC236}">
                <a16:creationId xmlns:a16="http://schemas.microsoft.com/office/drawing/2014/main" id="{35B0AE0E-42A9-8297-B34F-43E7DD805307}"/>
              </a:ext>
            </a:extLst>
          </p:cNvPr>
          <p:cNvSpPr txBox="1"/>
          <p:nvPr/>
        </p:nvSpPr>
        <p:spPr>
          <a:xfrm>
            <a:off x="761650" y="1597729"/>
            <a:ext cx="10496898" cy="4955203"/>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Example	Common use</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Acetone		Nail polish remover</a:t>
            </a:r>
          </a:p>
          <a:p>
            <a:r>
              <a:rPr lang="en-GB" sz="1400" dirty="0">
                <a:latin typeface="Arial" panose="020B0604020202020204" pitchFamily="34" charset="0"/>
                <a:cs typeface="Arial" panose="020B0604020202020204" pitchFamily="34" charset="0"/>
              </a:rPr>
              <a:t>Ammonia		Toilet cleaner</a:t>
            </a:r>
          </a:p>
          <a:p>
            <a:r>
              <a:rPr lang="en-GB" sz="1400" dirty="0">
                <a:latin typeface="Arial" panose="020B0604020202020204" pitchFamily="34" charset="0"/>
                <a:cs typeface="Arial" panose="020B0604020202020204" pitchFamily="34" charset="0"/>
              </a:rPr>
              <a:t>Arsenic 		Rat poison</a:t>
            </a:r>
          </a:p>
          <a:p>
            <a:r>
              <a:rPr lang="en-GB" sz="1400" dirty="0">
                <a:latin typeface="Arial" panose="020B0604020202020204" pitchFamily="34" charset="0"/>
                <a:cs typeface="Arial" panose="020B0604020202020204" pitchFamily="34" charset="0"/>
              </a:rPr>
              <a:t>Benzene		Industrial solvent</a:t>
            </a:r>
          </a:p>
          <a:p>
            <a:r>
              <a:rPr lang="en-GB" sz="1400" dirty="0">
                <a:latin typeface="Arial" panose="020B0604020202020204" pitchFamily="34" charset="0"/>
                <a:cs typeface="Arial" panose="020B0604020202020204" pitchFamily="34" charset="0"/>
              </a:rPr>
              <a:t>Cadmium		Batteries</a:t>
            </a:r>
          </a:p>
          <a:p>
            <a:r>
              <a:rPr lang="en-GB" sz="1400" dirty="0">
                <a:latin typeface="Arial" panose="020B0604020202020204" pitchFamily="34" charset="0"/>
                <a:cs typeface="Arial" panose="020B0604020202020204" pitchFamily="34" charset="0"/>
              </a:rPr>
              <a:t>Carbon monoxide	Car exhaust</a:t>
            </a:r>
          </a:p>
          <a:p>
            <a:r>
              <a:rPr lang="en-GB" sz="1400" dirty="0">
                <a:latin typeface="Arial" panose="020B0604020202020204" pitchFamily="34" charset="0"/>
                <a:cs typeface="Arial" panose="020B0604020202020204" pitchFamily="34" charset="0"/>
              </a:rPr>
              <a:t>Formaldehyde	Preservative for dead bodies</a:t>
            </a:r>
          </a:p>
          <a:p>
            <a:r>
              <a:rPr lang="en-GB" sz="1400" dirty="0">
                <a:latin typeface="Arial" panose="020B0604020202020204" pitchFamily="34" charset="0"/>
                <a:cs typeface="Arial" panose="020B0604020202020204" pitchFamily="34" charset="0"/>
              </a:rPr>
              <a:t>Hexamine		Barbeque lighter</a:t>
            </a:r>
          </a:p>
          <a:p>
            <a:r>
              <a:rPr lang="en-GB" sz="1400" dirty="0">
                <a:latin typeface="Arial" panose="020B0604020202020204" pitchFamily="34" charset="0"/>
                <a:cs typeface="Arial" panose="020B0604020202020204" pitchFamily="34" charset="0"/>
              </a:rPr>
              <a:t>Hydrogen Cyanide	Gas chamber poison</a:t>
            </a:r>
          </a:p>
          <a:p>
            <a:r>
              <a:rPr lang="en-GB" sz="1400" dirty="0">
                <a:latin typeface="Arial" panose="020B0604020202020204" pitchFamily="34" charset="0"/>
                <a:cs typeface="Arial" panose="020B0604020202020204" pitchFamily="34" charset="0"/>
              </a:rPr>
              <a:t>Magnesium	Flares</a:t>
            </a:r>
          </a:p>
          <a:p>
            <a:r>
              <a:rPr lang="en-GB" sz="1400" dirty="0">
                <a:latin typeface="Arial" panose="020B0604020202020204" pitchFamily="34" charset="0"/>
                <a:cs typeface="Arial" panose="020B0604020202020204" pitchFamily="34" charset="0"/>
              </a:rPr>
              <a:t>Methane 		Swamp gas</a:t>
            </a:r>
          </a:p>
          <a:p>
            <a:r>
              <a:rPr lang="en-GB" sz="1400" dirty="0">
                <a:latin typeface="Arial" panose="020B0604020202020204" pitchFamily="34" charset="0"/>
                <a:cs typeface="Arial" panose="020B0604020202020204" pitchFamily="34" charset="0"/>
              </a:rPr>
              <a:t>Methanol		Rocket and car fuel</a:t>
            </a:r>
          </a:p>
          <a:p>
            <a:r>
              <a:rPr lang="en-GB" sz="1400" dirty="0">
                <a:latin typeface="Arial" panose="020B0604020202020204" pitchFamily="34" charset="0"/>
                <a:cs typeface="Arial" panose="020B0604020202020204" pitchFamily="34" charset="0"/>
              </a:rPr>
              <a:t>Nicotine		Insecticide</a:t>
            </a:r>
          </a:p>
          <a:p>
            <a:r>
              <a:rPr lang="en-GB" sz="1400" dirty="0">
                <a:latin typeface="Arial" panose="020B0604020202020204" pitchFamily="34" charset="0"/>
                <a:cs typeface="Arial" panose="020B0604020202020204" pitchFamily="34" charset="0"/>
              </a:rPr>
              <a:t>Polonium 210	Radioactive compound</a:t>
            </a:r>
          </a:p>
          <a:p>
            <a:r>
              <a:rPr lang="en-GB" sz="1400" dirty="0">
                <a:latin typeface="Arial" panose="020B0604020202020204" pitchFamily="34" charset="0"/>
                <a:cs typeface="Arial" panose="020B0604020202020204" pitchFamily="34" charset="0"/>
              </a:rPr>
              <a:t>Steric Acid		Candle wax</a:t>
            </a:r>
          </a:p>
          <a:p>
            <a:r>
              <a:rPr lang="en-GB" sz="1400" dirty="0">
                <a:latin typeface="Arial" panose="020B0604020202020204" pitchFamily="34" charset="0"/>
                <a:cs typeface="Arial" panose="020B0604020202020204" pitchFamily="34" charset="0"/>
              </a:rPr>
              <a:t>Titanium		Aeroplane and missiles</a:t>
            </a:r>
          </a:p>
          <a:p>
            <a:endParaRPr lang="en-GB" sz="11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Over 4000 chemicals are found in tobacco smoke</a:t>
            </a:r>
          </a:p>
        </p:txBody>
      </p:sp>
      <p:pic>
        <p:nvPicPr>
          <p:cNvPr id="3" name="Picture 2">
            <a:extLst>
              <a:ext uri="{FF2B5EF4-FFF2-40B4-BE49-F238E27FC236}">
                <a16:creationId xmlns:a16="http://schemas.microsoft.com/office/drawing/2014/main" id="{06306C59-A9DF-979D-2322-7198B0ABD342}"/>
              </a:ext>
            </a:extLst>
          </p:cNvPr>
          <p:cNvPicPr>
            <a:picLocks noChangeAspect="1"/>
          </p:cNvPicPr>
          <p:nvPr/>
        </p:nvPicPr>
        <p:blipFill>
          <a:blip r:embed="rId3"/>
          <a:stretch>
            <a:fillRect/>
          </a:stretch>
        </p:blipFill>
        <p:spPr>
          <a:xfrm>
            <a:off x="10399621" y="0"/>
            <a:ext cx="1792379" cy="920576"/>
          </a:xfrm>
          <a:prstGeom prst="rect">
            <a:avLst/>
          </a:prstGeom>
        </p:spPr>
      </p:pic>
    </p:spTree>
    <p:extLst>
      <p:ext uri="{BB962C8B-B14F-4D97-AF65-F5344CB8AC3E}">
        <p14:creationId xmlns:p14="http://schemas.microsoft.com/office/powerpoint/2010/main" val="2514669934"/>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lide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Slide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Slide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Slide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Slide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Slide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26ECF5792BE884D8D5923B7EAB06E4F" ma:contentTypeVersion="18" ma:contentTypeDescription="Create a new document." ma:contentTypeScope="" ma:versionID="8429fc1b9ded079883bd4c73412862e0">
  <xsd:schema xmlns:xsd="http://www.w3.org/2001/XMLSchema" xmlns:xs="http://www.w3.org/2001/XMLSchema" xmlns:p="http://schemas.microsoft.com/office/2006/metadata/properties" xmlns:ns2="60fc5581-6c51-4469-b05a-8d7ff761b51f" xmlns:ns3="a02b8d31-97cf-4c33-950f-17799f2cab54" targetNamespace="http://schemas.microsoft.com/office/2006/metadata/properties" ma:root="true" ma:fieldsID="e26407447ce84c93803d7cdbbe23bf47" ns2:_="" ns3:_="">
    <xsd:import namespace="60fc5581-6c51-4469-b05a-8d7ff761b51f"/>
    <xsd:import namespace="a02b8d31-97cf-4c33-950f-17799f2cab54"/>
    <xsd:element name="properties">
      <xsd:complexType>
        <xsd:sequence>
          <xsd:element name="documentManagement">
            <xsd:complexType>
              <xsd:all>
                <xsd:element ref="ns2:Hidden" minOccurs="0"/>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fc5581-6c51-4469-b05a-8d7ff761b51f" elementFormDefault="qualified">
    <xsd:import namespace="http://schemas.microsoft.com/office/2006/documentManagement/types"/>
    <xsd:import namespace="http://schemas.microsoft.com/office/infopath/2007/PartnerControls"/>
    <xsd:element name="Hidden" ma:index="8" nillable="true" ma:displayName="Hidden" ma:default="0" ma:indexed="true" ma:internalName="Hidden">
      <xsd:simpleType>
        <xsd:restriction base="dms:Boolea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b6b569b-509a-467d-b105-d97728d3fc11"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ternalName="MediaServiceLocation" ma:readOnly="true">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02b8d31-97cf-4c33-950f-17799f2cab54"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ddb6afa-3a4a-4213-ad96-33d7afeb52cd}" ma:internalName="TaxCatchAll" ma:showField="CatchAllData" ma:web="a02b8d31-97cf-4c33-950f-17799f2cab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7b6b569b-509a-467d-b105-d97728d3fc11" ContentTypeId="0x0101" PreviousValue="false"/>
</file>

<file path=customXml/item4.xml><?xml version="1.0" encoding="utf-8"?>
<p:properties xmlns:p="http://schemas.microsoft.com/office/2006/metadata/properties" xmlns:xsi="http://www.w3.org/2001/XMLSchema-instance" xmlns:pc="http://schemas.microsoft.com/office/infopath/2007/PartnerControls">
  <documentManagement>
    <SharedWithUsers xmlns="a02b8d31-97cf-4c33-950f-17799f2cab54">
      <UserInfo>
        <DisplayName>Jennie Speirs</DisplayName>
        <AccountId>35</AccountId>
        <AccountType/>
      </UserInfo>
    </SharedWithUsers>
    <lcf76f155ced4ddcb4097134ff3c332f xmlns="60fc5581-6c51-4469-b05a-8d7ff761b51f">
      <Terms xmlns="http://schemas.microsoft.com/office/infopath/2007/PartnerControls"/>
    </lcf76f155ced4ddcb4097134ff3c332f>
    <TaxCatchAll xmlns="a02b8d31-97cf-4c33-950f-17799f2cab54" xsi:nil="true"/>
    <Hidden xmlns="60fc5581-6c51-4469-b05a-8d7ff761b51f">false</Hidden>
  </documentManagement>
</p:properties>
</file>

<file path=customXml/itemProps1.xml><?xml version="1.0" encoding="utf-8"?>
<ds:datastoreItem xmlns:ds="http://schemas.openxmlformats.org/officeDocument/2006/customXml" ds:itemID="{169CD234-8DB7-41CF-89C0-6E03EDB5BA13}">
  <ds:schemaRefs>
    <ds:schemaRef ds:uri="http://schemas.microsoft.com/sharepoint/v3/contenttype/forms"/>
  </ds:schemaRefs>
</ds:datastoreItem>
</file>

<file path=customXml/itemProps2.xml><?xml version="1.0" encoding="utf-8"?>
<ds:datastoreItem xmlns:ds="http://schemas.openxmlformats.org/officeDocument/2006/customXml" ds:itemID="{1CBB15C2-FDEE-4DA9-846F-23DD624CEF1D}">
  <ds:schemaRefs>
    <ds:schemaRef ds:uri="60fc5581-6c51-4469-b05a-8d7ff761b51f"/>
    <ds:schemaRef ds:uri="a02b8d31-97cf-4c33-950f-17799f2cab5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9EAC751-4B01-4810-8B1D-95DF329161C3}">
  <ds:schemaRefs>
    <ds:schemaRef ds:uri="Microsoft.SharePoint.Taxonomy.ContentTypeSync"/>
  </ds:schemaRefs>
</ds:datastoreItem>
</file>

<file path=customXml/itemProps4.xml><?xml version="1.0" encoding="utf-8"?>
<ds:datastoreItem xmlns:ds="http://schemas.openxmlformats.org/officeDocument/2006/customXml" ds:itemID="{01C4B55E-B218-453D-97F1-71C13E8BF539}">
  <ds:schemaRefs>
    <ds:schemaRef ds:uri="60fc5581-6c51-4469-b05a-8d7ff761b51f"/>
    <ds:schemaRef ds:uri="a02b8d31-97cf-4c33-950f-17799f2cab5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7d396678-c698-4451-b9ab-bac3c3310917}" enabled="1" method="Privileged" siteId="{b524f606-f77a-4aa2-8da2-fe70343b0cce}" removed="0"/>
</clbl:labelList>
</file>

<file path=docProps/app.xml><?xml version="1.0" encoding="utf-8"?>
<Properties xmlns="http://schemas.openxmlformats.org/officeDocument/2006/extended-properties" xmlns:vt="http://schemas.openxmlformats.org/officeDocument/2006/docPropsVTypes">
  <Template/>
  <TotalTime>9</TotalTime>
  <Words>3035</Words>
  <Application>Microsoft Office PowerPoint</Application>
  <PresentationFormat>Widescreen</PresentationFormat>
  <Paragraphs>319</Paragraphs>
  <Slides>31</Slides>
  <Notes>2</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31</vt:i4>
      </vt:variant>
    </vt:vector>
  </HeadingPairs>
  <TitlesOfParts>
    <vt:vector size="43" baseType="lpstr">
      <vt:lpstr>Arial</vt:lpstr>
      <vt:lpstr>Calibri</vt:lpstr>
      <vt:lpstr>Calibri Light</vt:lpstr>
      <vt:lpstr>robotoregular</vt:lpstr>
      <vt:lpstr>Custom Design</vt:lpstr>
      <vt:lpstr>1_Slide 1</vt:lpstr>
      <vt:lpstr>4_Slide 1</vt:lpstr>
      <vt:lpstr>2_Slide 1</vt:lpstr>
      <vt:lpstr>5_Slide 1</vt:lpstr>
      <vt:lpstr>6_Slide 1</vt:lpstr>
      <vt:lpstr>3_Slide 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Morrell</dc:creator>
  <cp:lastModifiedBy>Nicola Crocker</cp:lastModifiedBy>
  <cp:revision>2</cp:revision>
  <dcterms:created xsi:type="dcterms:W3CDTF">2022-10-28T14:59:57Z</dcterms:created>
  <dcterms:modified xsi:type="dcterms:W3CDTF">2023-12-12T15:41:45Z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0x010100826ECF5792BE884D8D5923B7EAB06E4F</vt:lpwstr>
  </property>
</Properties>
</file>